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29"/>
  </p:notesMasterIdLst>
  <p:sldIdLst>
    <p:sldId id="258" r:id="rId2"/>
    <p:sldId id="268" r:id="rId3"/>
    <p:sldId id="259" r:id="rId4"/>
    <p:sldId id="277" r:id="rId5"/>
    <p:sldId id="269" r:id="rId6"/>
    <p:sldId id="261" r:id="rId7"/>
    <p:sldId id="262" r:id="rId8"/>
    <p:sldId id="263" r:id="rId9"/>
    <p:sldId id="264" r:id="rId10"/>
    <p:sldId id="265" r:id="rId11"/>
    <p:sldId id="279" r:id="rId12"/>
    <p:sldId id="267" r:id="rId13"/>
    <p:sldId id="270" r:id="rId14"/>
    <p:sldId id="271" r:id="rId15"/>
    <p:sldId id="272" r:id="rId16"/>
    <p:sldId id="276" r:id="rId17"/>
    <p:sldId id="291" r:id="rId18"/>
    <p:sldId id="290" r:id="rId19"/>
    <p:sldId id="283" r:id="rId20"/>
    <p:sldId id="281" r:id="rId21"/>
    <p:sldId id="288" r:id="rId22"/>
    <p:sldId id="282" r:id="rId23"/>
    <p:sldId id="286" r:id="rId24"/>
    <p:sldId id="292" r:id="rId25"/>
    <p:sldId id="289" r:id="rId26"/>
    <p:sldId id="273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ek Pattnaik" initials="AP" lastIdx="1" clrIdx="0">
    <p:extLst>
      <p:ext uri="{19B8F6BF-5375-455C-9EA6-DF929625EA0E}">
        <p15:presenceInfo xmlns:p15="http://schemas.microsoft.com/office/powerpoint/2012/main" userId="d816983c5e379f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12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59FFD-72E0-407F-A609-0E7CF976B277}" type="doc">
      <dgm:prSet loTypeId="urn:microsoft.com/office/officeart/2005/8/layout/process2" loCatId="process" qsTypeId="urn:microsoft.com/office/officeart/2005/8/quickstyle/3d3" qsCatId="3D" csTypeId="urn:microsoft.com/office/officeart/2005/8/colors/colorful5" csCatId="colorful" phldr="1"/>
      <dgm:spPr/>
    </dgm:pt>
    <dgm:pt modelId="{33426578-EB67-4557-8688-801BCFDAA42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Remaining materials to be collected (October-November)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F85DB4-6B70-4F8F-A3A7-CD57DAE3C982}" type="parTrans" cxnId="{656B3A51-F3F9-4791-95AB-65DD97D7F8EB}">
      <dgm:prSet/>
      <dgm:spPr/>
      <dgm:t>
        <a:bodyPr/>
        <a:lstStyle/>
        <a:p>
          <a:endParaRPr lang="en-IN"/>
        </a:p>
      </dgm:t>
    </dgm:pt>
    <dgm:pt modelId="{88DF0CAC-9F99-4A88-8108-8A5E99EA1FB5}" type="sibTrans" cxnId="{656B3A51-F3F9-4791-95AB-65DD97D7F8EB}">
      <dgm:prSet/>
      <dgm:spPr/>
      <dgm:t>
        <a:bodyPr/>
        <a:lstStyle/>
        <a:p>
          <a:endParaRPr lang="en-IN"/>
        </a:p>
      </dgm:t>
    </dgm:pt>
    <dgm:pt modelId="{FAE63899-042B-4F86-97A4-B9B12D516605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Tests to be performed according to the materials (November-December) </a:t>
          </a:r>
          <a:endParaRPr lang="en-IN" sz="20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62517D-E204-4205-8956-F2BFF88223B9}" type="parTrans" cxnId="{903E0625-7013-4A11-89B6-4656BED8CD38}">
      <dgm:prSet/>
      <dgm:spPr/>
      <dgm:t>
        <a:bodyPr/>
        <a:lstStyle/>
        <a:p>
          <a:endParaRPr lang="en-IN"/>
        </a:p>
      </dgm:t>
    </dgm:pt>
    <dgm:pt modelId="{2FAD3D5B-599D-4A64-9D4F-338456F6CDDB}" type="sibTrans" cxnId="{903E0625-7013-4A11-89B6-4656BED8CD38}">
      <dgm:prSet/>
      <dgm:spPr/>
      <dgm:t>
        <a:bodyPr/>
        <a:lstStyle/>
        <a:p>
          <a:endParaRPr lang="en-IN"/>
        </a:p>
      </dgm:t>
    </dgm:pt>
    <dgm:pt modelId="{10B8DBDA-5959-4374-B98C-115D2D25190F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Comparison between materials based on the results (February)</a:t>
          </a:r>
        </a:p>
      </dgm:t>
    </dgm:pt>
    <dgm:pt modelId="{F3681F66-DFE6-4555-9D28-3850A1373E43}" type="parTrans" cxnId="{84B41ACA-D300-44A8-AFB0-EAD139F8DEBA}">
      <dgm:prSet/>
      <dgm:spPr/>
      <dgm:t>
        <a:bodyPr/>
        <a:lstStyle/>
        <a:p>
          <a:endParaRPr lang="en-IN"/>
        </a:p>
      </dgm:t>
    </dgm:pt>
    <dgm:pt modelId="{5530A595-42A8-41B6-9031-C237C7C8D4C1}" type="sibTrans" cxnId="{84B41ACA-D300-44A8-AFB0-EAD139F8DEBA}">
      <dgm:prSet/>
      <dgm:spPr/>
      <dgm:t>
        <a:bodyPr/>
        <a:lstStyle/>
        <a:p>
          <a:endParaRPr lang="en-IN"/>
        </a:p>
      </dgm:t>
    </dgm:pt>
    <dgm:pt modelId="{717254F1-428C-43A6-AF4A-AB55F8E6D334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895CD241-AE32-4386-859C-D03CD519BB8F}" type="parTrans" cxnId="{466043DC-BC7C-4661-B17B-80DB9D54DA8C}">
      <dgm:prSet/>
      <dgm:spPr/>
      <dgm:t>
        <a:bodyPr/>
        <a:lstStyle/>
        <a:p>
          <a:endParaRPr lang="en-IN"/>
        </a:p>
      </dgm:t>
    </dgm:pt>
    <dgm:pt modelId="{AFE1B929-A7A3-4958-B99E-9C378F23116B}" type="sibTrans" cxnId="{466043DC-BC7C-4661-B17B-80DB9D54DA8C}">
      <dgm:prSet/>
      <dgm:spPr/>
      <dgm:t>
        <a:bodyPr/>
        <a:lstStyle/>
        <a:p>
          <a:endParaRPr lang="en-IN"/>
        </a:p>
      </dgm:t>
    </dgm:pt>
    <dgm:pt modelId="{5D2C2FAC-8B24-4C84-8305-9AF42CACF229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Scope</a:t>
          </a:r>
        </a:p>
      </dgm:t>
    </dgm:pt>
    <dgm:pt modelId="{794058C9-A1E7-4B21-AB73-0D9487680109}" type="sibTrans" cxnId="{4DD68198-DBF1-42A0-9196-5506912D2A54}">
      <dgm:prSet/>
      <dgm:spPr/>
      <dgm:t>
        <a:bodyPr/>
        <a:lstStyle/>
        <a:p>
          <a:endParaRPr lang="en-IN"/>
        </a:p>
      </dgm:t>
    </dgm:pt>
    <dgm:pt modelId="{DF2CD2D1-610C-4A13-883E-440EFCD8822B}" type="parTrans" cxnId="{4DD68198-DBF1-42A0-9196-5506912D2A54}">
      <dgm:prSet/>
      <dgm:spPr/>
      <dgm:t>
        <a:bodyPr/>
        <a:lstStyle/>
        <a:p>
          <a:endParaRPr lang="en-IN"/>
        </a:p>
      </dgm:t>
    </dgm:pt>
    <dgm:pt modelId="{D6284555-410E-4CA5-B1C2-2FC2FC71E050}" type="pres">
      <dgm:prSet presAssocID="{5F459FFD-72E0-407F-A609-0E7CF976B277}" presName="linearFlow" presStyleCnt="0">
        <dgm:presLayoutVars>
          <dgm:resizeHandles val="exact"/>
        </dgm:presLayoutVars>
      </dgm:prSet>
      <dgm:spPr/>
    </dgm:pt>
    <dgm:pt modelId="{59AFA440-2524-46F9-A5E1-424D4B408387}" type="pres">
      <dgm:prSet presAssocID="{33426578-EB67-4557-8688-801BCFDAA42C}" presName="node" presStyleLbl="node1" presStyleIdx="0" presStyleCnt="5" custScaleX="275529" custScaleY="31204" custLinFactNeighborY="-9143">
        <dgm:presLayoutVars>
          <dgm:bulletEnabled val="1"/>
        </dgm:presLayoutVars>
      </dgm:prSet>
      <dgm:spPr/>
    </dgm:pt>
    <dgm:pt modelId="{23A2D76A-6FD0-4EA2-BDBA-196B02325C4B}" type="pres">
      <dgm:prSet presAssocID="{88DF0CAC-9F99-4A88-8108-8A5E99EA1FB5}" presName="sibTrans" presStyleLbl="sibTrans2D1" presStyleIdx="0" presStyleCnt="4" custScaleX="101901" custLinFactNeighborX="-13013" custLinFactNeighborY="-3388"/>
      <dgm:spPr/>
    </dgm:pt>
    <dgm:pt modelId="{C3C9D551-D4C0-4883-B84C-EBA4B22C8698}" type="pres">
      <dgm:prSet presAssocID="{88DF0CAC-9F99-4A88-8108-8A5E99EA1FB5}" presName="connectorText" presStyleLbl="sibTrans2D1" presStyleIdx="0" presStyleCnt="4"/>
      <dgm:spPr/>
    </dgm:pt>
    <dgm:pt modelId="{DA29807D-0725-43B6-8234-87D27CFA863E}" type="pres">
      <dgm:prSet presAssocID="{FAE63899-042B-4F86-97A4-B9B12D516605}" presName="node" presStyleLbl="node1" presStyleIdx="1" presStyleCnt="5" custScaleX="275089" custScaleY="32621" custLinFactNeighborX="220" custLinFactNeighborY="-10887">
        <dgm:presLayoutVars>
          <dgm:bulletEnabled val="1"/>
        </dgm:presLayoutVars>
      </dgm:prSet>
      <dgm:spPr/>
    </dgm:pt>
    <dgm:pt modelId="{15A1D45E-E336-494E-B80A-F1E153CEABAA}" type="pres">
      <dgm:prSet presAssocID="{2FAD3D5B-599D-4A64-9D4F-338456F6CDDB}" presName="sibTrans" presStyleLbl="sibTrans2D1" presStyleIdx="1" presStyleCnt="4" custScaleX="97628" custLinFactNeighborX="-5152" custLinFactNeighborY="848"/>
      <dgm:spPr/>
    </dgm:pt>
    <dgm:pt modelId="{A5D11BD5-288C-49B6-A2DE-AD11FD611388}" type="pres">
      <dgm:prSet presAssocID="{2FAD3D5B-599D-4A64-9D4F-338456F6CDDB}" presName="connectorText" presStyleLbl="sibTrans2D1" presStyleIdx="1" presStyleCnt="4"/>
      <dgm:spPr/>
    </dgm:pt>
    <dgm:pt modelId="{DB70A119-BBE1-48AE-B333-C03B66E30C75}" type="pres">
      <dgm:prSet presAssocID="{10B8DBDA-5959-4374-B98C-115D2D25190F}" presName="node" presStyleLbl="node1" presStyleIdx="2" presStyleCnt="5" custScaleX="274780" custScaleY="38841" custLinFactNeighborX="375" custLinFactNeighborY="-16699">
        <dgm:presLayoutVars>
          <dgm:bulletEnabled val="1"/>
        </dgm:presLayoutVars>
      </dgm:prSet>
      <dgm:spPr/>
    </dgm:pt>
    <dgm:pt modelId="{F3DEF847-EF69-49EF-BF76-6FA65B232CBF}" type="pres">
      <dgm:prSet presAssocID="{5530A595-42A8-41B6-9031-C237C7C8D4C1}" presName="sibTrans" presStyleLbl="sibTrans2D1" presStyleIdx="2" presStyleCnt="4"/>
      <dgm:spPr/>
    </dgm:pt>
    <dgm:pt modelId="{8CD90847-4C11-499B-B02D-9918998848A5}" type="pres">
      <dgm:prSet presAssocID="{5530A595-42A8-41B6-9031-C237C7C8D4C1}" presName="connectorText" presStyleLbl="sibTrans2D1" presStyleIdx="2" presStyleCnt="4"/>
      <dgm:spPr/>
    </dgm:pt>
    <dgm:pt modelId="{D2F032F5-1FEE-45BC-9ED7-467CD6BDB61F}" type="pres">
      <dgm:prSet presAssocID="{717254F1-428C-43A6-AF4A-AB55F8E6D334}" presName="node" presStyleLbl="node1" presStyleIdx="3" presStyleCnt="5" custScaleX="274780" custScaleY="29350" custLinFactNeighborY="-27027">
        <dgm:presLayoutVars>
          <dgm:bulletEnabled val="1"/>
        </dgm:presLayoutVars>
      </dgm:prSet>
      <dgm:spPr/>
    </dgm:pt>
    <dgm:pt modelId="{3E4FEBBD-A7C0-4E59-9BA3-F341DCCA9B17}" type="pres">
      <dgm:prSet presAssocID="{AFE1B929-A7A3-4958-B99E-9C378F23116B}" presName="sibTrans" presStyleLbl="sibTrans2D1" presStyleIdx="3" presStyleCnt="4"/>
      <dgm:spPr/>
    </dgm:pt>
    <dgm:pt modelId="{FCBF8ACC-D7D5-45C5-8554-884D2196A48F}" type="pres">
      <dgm:prSet presAssocID="{AFE1B929-A7A3-4958-B99E-9C378F23116B}" presName="connectorText" presStyleLbl="sibTrans2D1" presStyleIdx="3" presStyleCnt="4"/>
      <dgm:spPr/>
    </dgm:pt>
    <dgm:pt modelId="{355FA0D0-5089-4C97-9AC7-9D1004C127C2}" type="pres">
      <dgm:prSet presAssocID="{5D2C2FAC-8B24-4C84-8305-9AF42CACF229}" presName="node" presStyleLbl="node1" presStyleIdx="4" presStyleCnt="5" custScaleX="274780" custScaleY="29350" custLinFactNeighborX="-2249" custLinFactNeighborY="-36178">
        <dgm:presLayoutVars>
          <dgm:bulletEnabled val="1"/>
        </dgm:presLayoutVars>
      </dgm:prSet>
      <dgm:spPr/>
    </dgm:pt>
  </dgm:ptLst>
  <dgm:cxnLst>
    <dgm:cxn modelId="{29FBF215-3E2E-428A-885F-EA5A4BE14A81}" type="presOf" srcId="{10B8DBDA-5959-4374-B98C-115D2D25190F}" destId="{DB70A119-BBE1-48AE-B333-C03B66E30C75}" srcOrd="0" destOrd="0" presId="urn:microsoft.com/office/officeart/2005/8/layout/process2"/>
    <dgm:cxn modelId="{036AB31A-EFE8-4A0E-BF1D-AA16C57658F9}" type="presOf" srcId="{AFE1B929-A7A3-4958-B99E-9C378F23116B}" destId="{FCBF8ACC-D7D5-45C5-8554-884D2196A48F}" srcOrd="1" destOrd="0" presId="urn:microsoft.com/office/officeart/2005/8/layout/process2"/>
    <dgm:cxn modelId="{D2B1EF1A-7B2D-4656-82B9-D3842F7F9226}" type="presOf" srcId="{5530A595-42A8-41B6-9031-C237C7C8D4C1}" destId="{8CD90847-4C11-499B-B02D-9918998848A5}" srcOrd="1" destOrd="0" presId="urn:microsoft.com/office/officeart/2005/8/layout/process2"/>
    <dgm:cxn modelId="{903E0625-7013-4A11-89B6-4656BED8CD38}" srcId="{5F459FFD-72E0-407F-A609-0E7CF976B277}" destId="{FAE63899-042B-4F86-97A4-B9B12D516605}" srcOrd="1" destOrd="0" parTransId="{3E62517D-E204-4205-8956-F2BFF88223B9}" sibTransId="{2FAD3D5B-599D-4A64-9D4F-338456F6CDDB}"/>
    <dgm:cxn modelId="{7D1C005B-DF7F-4C4A-88E1-AB1225055707}" type="presOf" srcId="{88DF0CAC-9F99-4A88-8108-8A5E99EA1FB5}" destId="{C3C9D551-D4C0-4883-B84C-EBA4B22C8698}" srcOrd="1" destOrd="0" presId="urn:microsoft.com/office/officeart/2005/8/layout/process2"/>
    <dgm:cxn modelId="{3B83C363-7E27-431B-8AD8-BA32719A868A}" type="presOf" srcId="{33426578-EB67-4557-8688-801BCFDAA42C}" destId="{59AFA440-2524-46F9-A5E1-424D4B408387}" srcOrd="0" destOrd="0" presId="urn:microsoft.com/office/officeart/2005/8/layout/process2"/>
    <dgm:cxn modelId="{DA842446-10BF-4E99-97F3-791A57D71201}" type="presOf" srcId="{AFE1B929-A7A3-4958-B99E-9C378F23116B}" destId="{3E4FEBBD-A7C0-4E59-9BA3-F341DCCA9B17}" srcOrd="0" destOrd="0" presId="urn:microsoft.com/office/officeart/2005/8/layout/process2"/>
    <dgm:cxn modelId="{656B3A51-F3F9-4791-95AB-65DD97D7F8EB}" srcId="{5F459FFD-72E0-407F-A609-0E7CF976B277}" destId="{33426578-EB67-4557-8688-801BCFDAA42C}" srcOrd="0" destOrd="0" parTransId="{E5F85DB4-6B70-4F8F-A3A7-CD57DAE3C982}" sibTransId="{88DF0CAC-9F99-4A88-8108-8A5E99EA1FB5}"/>
    <dgm:cxn modelId="{24FB468C-2A38-474F-97C1-6D077E89F669}" type="presOf" srcId="{2FAD3D5B-599D-4A64-9D4F-338456F6CDDB}" destId="{A5D11BD5-288C-49B6-A2DE-AD11FD611388}" srcOrd="1" destOrd="0" presId="urn:microsoft.com/office/officeart/2005/8/layout/process2"/>
    <dgm:cxn modelId="{3ACF6F8E-60E1-4041-B360-2953CA2674CA}" type="presOf" srcId="{5D2C2FAC-8B24-4C84-8305-9AF42CACF229}" destId="{355FA0D0-5089-4C97-9AC7-9D1004C127C2}" srcOrd="0" destOrd="0" presId="urn:microsoft.com/office/officeart/2005/8/layout/process2"/>
    <dgm:cxn modelId="{7DB7CE90-88C6-4D57-B88F-BBC874E1FDF6}" type="presOf" srcId="{717254F1-428C-43A6-AF4A-AB55F8E6D334}" destId="{D2F032F5-1FEE-45BC-9ED7-467CD6BDB61F}" srcOrd="0" destOrd="0" presId="urn:microsoft.com/office/officeart/2005/8/layout/process2"/>
    <dgm:cxn modelId="{4DD68198-DBF1-42A0-9196-5506912D2A54}" srcId="{5F459FFD-72E0-407F-A609-0E7CF976B277}" destId="{5D2C2FAC-8B24-4C84-8305-9AF42CACF229}" srcOrd="4" destOrd="0" parTransId="{DF2CD2D1-610C-4A13-883E-440EFCD8822B}" sibTransId="{794058C9-A1E7-4B21-AB73-0D9487680109}"/>
    <dgm:cxn modelId="{75AA569C-B792-4291-A8C9-4011C08FF772}" type="presOf" srcId="{88DF0CAC-9F99-4A88-8108-8A5E99EA1FB5}" destId="{23A2D76A-6FD0-4EA2-BDBA-196B02325C4B}" srcOrd="0" destOrd="0" presId="urn:microsoft.com/office/officeart/2005/8/layout/process2"/>
    <dgm:cxn modelId="{A568F4AA-1DE6-4F65-AE42-517730D1EBCB}" type="presOf" srcId="{5530A595-42A8-41B6-9031-C237C7C8D4C1}" destId="{F3DEF847-EF69-49EF-BF76-6FA65B232CBF}" srcOrd="0" destOrd="0" presId="urn:microsoft.com/office/officeart/2005/8/layout/process2"/>
    <dgm:cxn modelId="{913F44B8-64CB-4DFA-9E88-CA5DB69B6031}" type="presOf" srcId="{FAE63899-042B-4F86-97A4-B9B12D516605}" destId="{DA29807D-0725-43B6-8234-87D27CFA863E}" srcOrd="0" destOrd="0" presId="urn:microsoft.com/office/officeart/2005/8/layout/process2"/>
    <dgm:cxn modelId="{84B41ACA-D300-44A8-AFB0-EAD139F8DEBA}" srcId="{5F459FFD-72E0-407F-A609-0E7CF976B277}" destId="{10B8DBDA-5959-4374-B98C-115D2D25190F}" srcOrd="2" destOrd="0" parTransId="{F3681F66-DFE6-4555-9D28-3850A1373E43}" sibTransId="{5530A595-42A8-41B6-9031-C237C7C8D4C1}"/>
    <dgm:cxn modelId="{466043DC-BC7C-4661-B17B-80DB9D54DA8C}" srcId="{5F459FFD-72E0-407F-A609-0E7CF976B277}" destId="{717254F1-428C-43A6-AF4A-AB55F8E6D334}" srcOrd="3" destOrd="0" parTransId="{895CD241-AE32-4386-859C-D03CD519BB8F}" sibTransId="{AFE1B929-A7A3-4958-B99E-9C378F23116B}"/>
    <dgm:cxn modelId="{6E6725E6-5FFF-4973-9984-7742B8DB974C}" type="presOf" srcId="{5F459FFD-72E0-407F-A609-0E7CF976B277}" destId="{D6284555-410E-4CA5-B1C2-2FC2FC71E050}" srcOrd="0" destOrd="0" presId="urn:microsoft.com/office/officeart/2005/8/layout/process2"/>
    <dgm:cxn modelId="{3A295FEF-F2FC-430E-A99E-36DE29C25856}" type="presOf" srcId="{2FAD3D5B-599D-4A64-9D4F-338456F6CDDB}" destId="{15A1D45E-E336-494E-B80A-F1E153CEABAA}" srcOrd="0" destOrd="0" presId="urn:microsoft.com/office/officeart/2005/8/layout/process2"/>
    <dgm:cxn modelId="{7E514E12-74EC-443F-9E9C-B65DC3A7AFB9}" type="presParOf" srcId="{D6284555-410E-4CA5-B1C2-2FC2FC71E050}" destId="{59AFA440-2524-46F9-A5E1-424D4B408387}" srcOrd="0" destOrd="0" presId="urn:microsoft.com/office/officeart/2005/8/layout/process2"/>
    <dgm:cxn modelId="{0B9ECD87-C605-4783-A120-ADF4BB0F4A50}" type="presParOf" srcId="{D6284555-410E-4CA5-B1C2-2FC2FC71E050}" destId="{23A2D76A-6FD0-4EA2-BDBA-196B02325C4B}" srcOrd="1" destOrd="0" presId="urn:microsoft.com/office/officeart/2005/8/layout/process2"/>
    <dgm:cxn modelId="{70B8236E-1061-452C-A2A8-F3C93A0A355F}" type="presParOf" srcId="{23A2D76A-6FD0-4EA2-BDBA-196B02325C4B}" destId="{C3C9D551-D4C0-4883-B84C-EBA4B22C8698}" srcOrd="0" destOrd="0" presId="urn:microsoft.com/office/officeart/2005/8/layout/process2"/>
    <dgm:cxn modelId="{02757F57-DAAB-400B-8F0A-3C3D4AC23BBB}" type="presParOf" srcId="{D6284555-410E-4CA5-B1C2-2FC2FC71E050}" destId="{DA29807D-0725-43B6-8234-87D27CFA863E}" srcOrd="2" destOrd="0" presId="urn:microsoft.com/office/officeart/2005/8/layout/process2"/>
    <dgm:cxn modelId="{EC6853C6-29F9-46E6-B80E-76ECE1D138C1}" type="presParOf" srcId="{D6284555-410E-4CA5-B1C2-2FC2FC71E050}" destId="{15A1D45E-E336-494E-B80A-F1E153CEABAA}" srcOrd="3" destOrd="0" presId="urn:microsoft.com/office/officeart/2005/8/layout/process2"/>
    <dgm:cxn modelId="{871BE4FD-F6BF-422F-9FB5-E8A5F5B8C7BA}" type="presParOf" srcId="{15A1D45E-E336-494E-B80A-F1E153CEABAA}" destId="{A5D11BD5-288C-49B6-A2DE-AD11FD611388}" srcOrd="0" destOrd="0" presId="urn:microsoft.com/office/officeart/2005/8/layout/process2"/>
    <dgm:cxn modelId="{FC0B7AA5-8CDF-4225-97F3-9826A461604F}" type="presParOf" srcId="{D6284555-410E-4CA5-B1C2-2FC2FC71E050}" destId="{DB70A119-BBE1-48AE-B333-C03B66E30C75}" srcOrd="4" destOrd="0" presId="urn:microsoft.com/office/officeart/2005/8/layout/process2"/>
    <dgm:cxn modelId="{46D89D69-DCB9-4309-AC73-9FAB8A73DE65}" type="presParOf" srcId="{D6284555-410E-4CA5-B1C2-2FC2FC71E050}" destId="{F3DEF847-EF69-49EF-BF76-6FA65B232CBF}" srcOrd="5" destOrd="0" presId="urn:microsoft.com/office/officeart/2005/8/layout/process2"/>
    <dgm:cxn modelId="{266D1352-06A4-456C-9854-275B2863D676}" type="presParOf" srcId="{F3DEF847-EF69-49EF-BF76-6FA65B232CBF}" destId="{8CD90847-4C11-499B-B02D-9918998848A5}" srcOrd="0" destOrd="0" presId="urn:microsoft.com/office/officeart/2005/8/layout/process2"/>
    <dgm:cxn modelId="{8F7410A7-30D7-4777-8434-88A56E5C8256}" type="presParOf" srcId="{D6284555-410E-4CA5-B1C2-2FC2FC71E050}" destId="{D2F032F5-1FEE-45BC-9ED7-467CD6BDB61F}" srcOrd="6" destOrd="0" presId="urn:microsoft.com/office/officeart/2005/8/layout/process2"/>
    <dgm:cxn modelId="{AD73C504-262E-4B51-9B17-FDA560A5B3F2}" type="presParOf" srcId="{D6284555-410E-4CA5-B1C2-2FC2FC71E050}" destId="{3E4FEBBD-A7C0-4E59-9BA3-F341DCCA9B17}" srcOrd="7" destOrd="0" presId="urn:microsoft.com/office/officeart/2005/8/layout/process2"/>
    <dgm:cxn modelId="{C66AD941-72AD-4093-A16E-C4952C94D3C5}" type="presParOf" srcId="{3E4FEBBD-A7C0-4E59-9BA3-F341DCCA9B17}" destId="{FCBF8ACC-D7D5-45C5-8554-884D2196A48F}" srcOrd="0" destOrd="0" presId="urn:microsoft.com/office/officeart/2005/8/layout/process2"/>
    <dgm:cxn modelId="{3AC48C8E-8A64-4908-AEBD-991838E65D5D}" type="presParOf" srcId="{D6284555-410E-4CA5-B1C2-2FC2FC71E050}" destId="{355FA0D0-5089-4C97-9AC7-9D1004C127C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FA440-2524-46F9-A5E1-424D4B408387}">
      <dsp:nvSpPr>
        <dsp:cNvPr id="0" name=""/>
        <dsp:cNvSpPr/>
      </dsp:nvSpPr>
      <dsp:spPr>
        <a:xfrm>
          <a:off x="-5271" y="0"/>
          <a:ext cx="6601842" cy="4672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Remaining materials to be collected (October-November)</a:t>
          </a:r>
          <a:endParaRPr lang="en-IN" sz="19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5" y="13686"/>
        <a:ext cx="6574470" cy="439893"/>
      </dsp:txXfrm>
    </dsp:sp>
    <dsp:sp modelId="{23A2D76A-6FD0-4EA2-BDBA-196B02325C4B}">
      <dsp:nvSpPr>
        <dsp:cNvPr id="0" name=""/>
        <dsp:cNvSpPr/>
      </dsp:nvSpPr>
      <dsp:spPr>
        <a:xfrm rot="5400000">
          <a:off x="2972606" y="444203"/>
          <a:ext cx="514644" cy="673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3027773" y="523808"/>
        <a:ext cx="404312" cy="360251"/>
      </dsp:txXfrm>
    </dsp:sp>
    <dsp:sp modelId="{DA29807D-0725-43B6-8234-87D27CFA863E}">
      <dsp:nvSpPr>
        <dsp:cNvPr id="0" name=""/>
        <dsp:cNvSpPr/>
      </dsp:nvSpPr>
      <dsp:spPr>
        <a:xfrm>
          <a:off x="0" y="1140656"/>
          <a:ext cx="6591300" cy="488484"/>
        </a:xfrm>
        <a:prstGeom prst="roundRect">
          <a:avLst>
            <a:gd name="adj" fmla="val 10000"/>
          </a:avLst>
        </a:prstGeom>
        <a:solidFill>
          <a:schemeClr val="accent5">
            <a:hueOff val="1202033"/>
            <a:satOff val="-2441"/>
            <a:lumOff val="156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Tests to be performed according to the materials (November-December) </a:t>
          </a:r>
          <a:endParaRPr lang="en-IN" sz="20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307" y="1154963"/>
        <a:ext cx="6562686" cy="459870"/>
      </dsp:txXfrm>
    </dsp:sp>
    <dsp:sp modelId="{15A1D45E-E336-494E-B80A-F1E153CEABAA}">
      <dsp:nvSpPr>
        <dsp:cNvPr id="0" name=""/>
        <dsp:cNvSpPr/>
      </dsp:nvSpPr>
      <dsp:spPr>
        <a:xfrm rot="5389739">
          <a:off x="3011999" y="1650533"/>
          <a:ext cx="516364" cy="673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602711"/>
            <a:satOff val="-3255"/>
            <a:lumOff val="20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3067794" y="1729278"/>
        <a:ext cx="404312" cy="361455"/>
      </dsp:txXfrm>
    </dsp:sp>
    <dsp:sp modelId="{DB70A119-BBE1-48AE-B333-C03B66E30C75}">
      <dsp:nvSpPr>
        <dsp:cNvPr id="0" name=""/>
        <dsp:cNvSpPr/>
      </dsp:nvSpPr>
      <dsp:spPr>
        <a:xfrm>
          <a:off x="7403" y="2334352"/>
          <a:ext cx="6583896" cy="581626"/>
        </a:xfrm>
        <a:prstGeom prst="roundRect">
          <a:avLst>
            <a:gd name="adj" fmla="val 10000"/>
          </a:avLst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Comparison between materials based on the results (February)</a:t>
          </a:r>
        </a:p>
      </dsp:txBody>
      <dsp:txXfrm>
        <a:off x="24438" y="2351387"/>
        <a:ext cx="6549826" cy="547556"/>
      </dsp:txXfrm>
    </dsp:sp>
    <dsp:sp modelId="{F3DEF847-EF69-49EF-BF76-6FA65B232CBF}">
      <dsp:nvSpPr>
        <dsp:cNvPr id="0" name=""/>
        <dsp:cNvSpPr/>
      </dsp:nvSpPr>
      <dsp:spPr>
        <a:xfrm rot="5410767">
          <a:off x="3045614" y="2914750"/>
          <a:ext cx="503551" cy="673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05422"/>
            <a:satOff val="-6509"/>
            <a:lumOff val="41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3095470" y="2999902"/>
        <a:ext cx="404312" cy="352486"/>
      </dsp:txXfrm>
    </dsp:sp>
    <dsp:sp modelId="{D2F032F5-1FEE-45BC-9ED7-467CD6BDB61F}">
      <dsp:nvSpPr>
        <dsp:cNvPr id="0" name=""/>
        <dsp:cNvSpPr/>
      </dsp:nvSpPr>
      <dsp:spPr>
        <a:xfrm>
          <a:off x="3701" y="3587376"/>
          <a:ext cx="6583896" cy="439502"/>
        </a:xfrm>
        <a:prstGeom prst="roundRect">
          <a:avLst>
            <a:gd name="adj" fmla="val 10000"/>
          </a:avLst>
        </a:prstGeom>
        <a:solidFill>
          <a:schemeClr val="accent5">
            <a:hueOff val="3606099"/>
            <a:satOff val="-7323"/>
            <a:lumOff val="470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16574" y="3600249"/>
        <a:ext cx="6558150" cy="413756"/>
      </dsp:txXfrm>
    </dsp:sp>
    <dsp:sp modelId="{3E4FEBBD-A7C0-4E59-9BA3-F341DCCA9B17}">
      <dsp:nvSpPr>
        <dsp:cNvPr id="0" name=""/>
        <dsp:cNvSpPr/>
      </dsp:nvSpPr>
      <dsp:spPr>
        <a:xfrm rot="5411366">
          <a:off x="3038718" y="4030057"/>
          <a:ext cx="510161" cy="673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3091896" y="4111903"/>
        <a:ext cx="404312" cy="357113"/>
      </dsp:txXfrm>
    </dsp:sp>
    <dsp:sp modelId="{355FA0D0-5089-4C97-9AC7-9D1004C127C2}">
      <dsp:nvSpPr>
        <dsp:cNvPr id="0" name=""/>
        <dsp:cNvSpPr/>
      </dsp:nvSpPr>
      <dsp:spPr>
        <a:xfrm>
          <a:off x="0" y="4707090"/>
          <a:ext cx="6583896" cy="439502"/>
        </a:xfrm>
        <a:prstGeom prst="roundRect">
          <a:avLst>
            <a:gd name="adj" fmla="val 10000"/>
          </a:avLst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Scope</a:t>
          </a:r>
        </a:p>
      </dsp:txBody>
      <dsp:txXfrm>
        <a:off x="12873" y="4719963"/>
        <a:ext cx="6558150" cy="413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55796-370A-4B5A-8229-B7E138397CF8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9901B-8CD2-4FDE-BFA7-71E0A28D4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3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901B-8CD2-4FDE-BFA7-71E0A28D4BB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44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0A40-0839-4F39-9B70-E309768C6EF3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10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9443-D6D8-42C6-97D5-0B3D50E0C8A6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CED0-8728-4D55-ACEF-FB18A52F19B0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30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A85-7A7D-46EA-ACA1-86574D6ADB9D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50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E618-7306-4763-A4CF-8D12CC76D77F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8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920E-4DC7-401D-AD9D-877FE0043C90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7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FDB7-9C82-455D-BE4F-26F5D2A90F89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059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6081-B1F1-4AD7-B59B-F9DB7AB8B5BD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57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4D3A-702C-415C-83F0-3416E5ED3D29}" type="datetime1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3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104-BD62-4224-9A88-F9E964EEE4A0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6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BEB5-E081-471D-AE06-B204C7C54C0B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78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E0A9-A80E-4624-A6C3-2B4948CFF0A1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8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A5C8-64D9-4B33-9EF1-48DF5105D407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42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39F-A20F-471E-9803-E9A9C18F8A6D}" type="datetime1">
              <a:rPr lang="en-IN" smtClean="0"/>
              <a:t>20-11-2022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5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2A41-74A3-4F70-B3A4-63236E46F81F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50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A91D-2E44-4333-A082-F5533B64875C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40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E4A8D-D349-430C-8714-3122D7B447D8}" type="datetime1">
              <a:rPr lang="en-IN" smtClean="0"/>
              <a:t>20-11-2022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59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iitk.ac.in/ce/test/IS-codes/is.2386.3.196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GU ODISHA (@CguOdisha) / Twitter">
            <a:extLst>
              <a:ext uri="{FF2B5EF4-FFF2-40B4-BE49-F238E27FC236}">
                <a16:creationId xmlns:a16="http://schemas.microsoft.com/office/drawing/2014/main" id="{12AB0198-A30A-9338-8576-C93E712D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52" y="103695"/>
            <a:ext cx="2135039" cy="19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B3ADE-2683-5E3C-0493-441DE10F48CF}"/>
              </a:ext>
            </a:extLst>
          </p:cNvPr>
          <p:cNvSpPr txBox="1"/>
          <p:nvPr/>
        </p:nvSpPr>
        <p:spPr>
          <a:xfrm>
            <a:off x="251012" y="2075924"/>
            <a:ext cx="8892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APPLICATION OF RECYCLED MATERIALS IN ROAD CONSTRUCTION</a:t>
            </a:r>
            <a:endParaRPr lang="en-IN" sz="3600" b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C30DD-ADE5-FD77-B4CA-181B41C0A5E7}"/>
              </a:ext>
            </a:extLst>
          </p:cNvPr>
          <p:cNvSpPr txBox="1"/>
          <p:nvPr/>
        </p:nvSpPr>
        <p:spPr>
          <a:xfrm>
            <a:off x="4706472" y="3733477"/>
            <a:ext cx="405722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PRESENTED BY :</a:t>
            </a:r>
          </a:p>
          <a:p>
            <a:endParaRPr lang="en-US" sz="1350" dirty="0"/>
          </a:p>
          <a:p>
            <a:r>
              <a:rPr lang="en-US" sz="1600" b="1" dirty="0"/>
              <a:t>Abhisek Pattnaik                  1901227044</a:t>
            </a:r>
          </a:p>
          <a:p>
            <a:r>
              <a:rPr lang="en-US" sz="1600" b="1" dirty="0"/>
              <a:t>Pratik Kumar Sahoo             1901227030</a:t>
            </a:r>
          </a:p>
          <a:p>
            <a:r>
              <a:rPr lang="en-US" sz="1600" b="1" dirty="0"/>
              <a:t>Abhijeet Nayak                    1901227009</a:t>
            </a:r>
          </a:p>
          <a:p>
            <a:r>
              <a:rPr lang="en-US" sz="1600" b="1" dirty="0" err="1"/>
              <a:t>Jeebitesh</a:t>
            </a:r>
            <a:r>
              <a:rPr lang="en-US" sz="1600" b="1" dirty="0"/>
              <a:t> Behera                 1901227023</a:t>
            </a:r>
          </a:p>
          <a:p>
            <a:r>
              <a:rPr lang="en-US" sz="1600" b="1" dirty="0" err="1"/>
              <a:t>Soyam</a:t>
            </a:r>
            <a:r>
              <a:rPr lang="en-US" sz="1600" b="1" dirty="0"/>
              <a:t> Prasad </a:t>
            </a:r>
            <a:r>
              <a:rPr lang="en-US" sz="1600" b="1" dirty="0" err="1"/>
              <a:t>Samal</a:t>
            </a:r>
            <a:r>
              <a:rPr lang="en-US" sz="1600" b="1" dirty="0"/>
              <a:t>           1901227046</a:t>
            </a:r>
          </a:p>
          <a:p>
            <a:r>
              <a:rPr lang="en-US" sz="1600" b="1" dirty="0"/>
              <a:t>Sunil Kumar Malik</a:t>
            </a:r>
            <a:r>
              <a:rPr lang="en-IN" sz="1600" b="1" dirty="0"/>
              <a:t>                  CVE20L18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D327-747C-CAE9-110D-D5507CAF3987}"/>
              </a:ext>
            </a:extLst>
          </p:cNvPr>
          <p:cNvSpPr txBox="1"/>
          <p:nvPr/>
        </p:nvSpPr>
        <p:spPr>
          <a:xfrm>
            <a:off x="1174173" y="3746601"/>
            <a:ext cx="339782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  <a:p>
            <a:r>
              <a:rPr lang="en-US" sz="2400" b="1" dirty="0"/>
              <a:t>GUIDED BY :</a:t>
            </a:r>
          </a:p>
          <a:p>
            <a:endParaRPr lang="en-US" sz="2400" b="1" dirty="0"/>
          </a:p>
          <a:p>
            <a:r>
              <a:rPr lang="en-US" sz="2400" b="1" dirty="0"/>
              <a:t>DR. MONALISA PATRA</a:t>
            </a:r>
            <a:endParaRPr lang="en-IN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11917-3796-9535-CDB3-470879B0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85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B56-E036-4D91-E884-6EFE7659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29" y="704852"/>
            <a:ext cx="7626724" cy="524435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3. </a:t>
            </a:r>
            <a:r>
              <a:rPr lang="en-US" sz="2700" b="1" u="sng" dirty="0">
                <a:latin typeface="+mj-lt"/>
              </a:rPr>
              <a:t>Los Angeles Abrasion value of aggregates</a:t>
            </a:r>
            <a:br>
              <a:rPr lang="en-US" sz="3600" u="sng" dirty="0">
                <a:latin typeface="+mj-l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35D7-171E-9112-B4B6-234B63633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80" y="1229287"/>
            <a:ext cx="5059080" cy="554803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Abrasion is a measure of resistance to hardness and abrasion resistance such as crushing.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vehicles travel on the road, the soil particles present between the tires of the vehicle &amp; the road surface creates abrasion effect on aggregates.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Aggregates used in road construction must be hard enough to resist abrasion.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working principle of Los Angeles abrasion test is to find the percentage wear due to the relative rubbing action between the aggregate and steel balls used as abrasive charge.</a:t>
            </a:r>
          </a:p>
          <a:p>
            <a:endParaRPr lang="en-US" u="sng" dirty="0">
              <a:latin typeface="+mj-lt"/>
            </a:endParaRPr>
          </a:p>
          <a:p>
            <a:endParaRPr lang="en-IN" u="sng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EC309-6BAC-E720-BFB7-272D2871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81EDF-686C-CECC-55A0-D8169F43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60" y="1501422"/>
            <a:ext cx="3119384" cy="3826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9EFF64-64A3-311B-9B2E-F466046D023C}"/>
              </a:ext>
            </a:extLst>
          </p:cNvPr>
          <p:cNvSpPr txBox="1"/>
          <p:nvPr/>
        </p:nvSpPr>
        <p:spPr>
          <a:xfrm>
            <a:off x="5171440" y="5498838"/>
            <a:ext cx="3972560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Los Angeles Abrasion Machine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2201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4073-466D-26B2-CA5B-9F1FF64B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48" y="561846"/>
            <a:ext cx="6589199" cy="666808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D98591-AD64-0AA8-77BE-700D43014B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35802"/>
              </p:ext>
            </p:extLst>
          </p:nvPr>
        </p:nvGraphicFramePr>
        <p:xfrm>
          <a:off x="1138517" y="2394471"/>
          <a:ext cx="6915208" cy="3781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556">
                  <a:extLst>
                    <a:ext uri="{9D8B030D-6E8A-4147-A177-3AD203B41FA5}">
                      <a16:colId xmlns:a16="http://schemas.microsoft.com/office/drawing/2014/main" val="60850754"/>
                    </a:ext>
                  </a:extLst>
                </a:gridCol>
                <a:gridCol w="3395993">
                  <a:extLst>
                    <a:ext uri="{9D8B030D-6E8A-4147-A177-3AD203B41FA5}">
                      <a16:colId xmlns:a16="http://schemas.microsoft.com/office/drawing/2014/main" val="428659211"/>
                    </a:ext>
                  </a:extLst>
                </a:gridCol>
                <a:gridCol w="2614659">
                  <a:extLst>
                    <a:ext uri="{9D8B030D-6E8A-4147-A177-3AD203B41FA5}">
                      <a16:colId xmlns:a16="http://schemas.microsoft.com/office/drawing/2014/main" val="3637107685"/>
                    </a:ext>
                  </a:extLst>
                </a:gridCol>
              </a:tblGrid>
              <a:tr h="641553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 of Pavement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permissible abrasion value In %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6956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sub base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9323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with bituminous surfacing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77571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bound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7690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surfacing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57737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penetration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83369"/>
                  </a:ext>
                </a:extLst>
              </a:tr>
              <a:tr h="64155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surface dressing, cement concrete surface course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21737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concrete surface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50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9DADEA-C041-B813-65DE-8AD4D7C2B056}"/>
              </a:ext>
            </a:extLst>
          </p:cNvPr>
          <p:cNvSpPr txBox="1"/>
          <p:nvPr/>
        </p:nvSpPr>
        <p:spPr>
          <a:xfrm>
            <a:off x="1138517" y="1290918"/>
            <a:ext cx="733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 </a:t>
            </a:r>
            <a:r>
              <a:rPr lang="en-US" sz="20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suitability of aggregates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 </a:t>
            </a:r>
            <a:r>
              <a:rPr lang="en-US" sz="20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 constructions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judged as per IRC specifications as given below.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98181-5547-3A9F-5C18-BA048481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71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79BD-E526-D02C-04FB-1E8E44F8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49" y="167187"/>
            <a:ext cx="6447501" cy="748029"/>
          </a:xfrm>
        </p:spPr>
        <p:txBody>
          <a:bodyPr/>
          <a:lstStyle/>
          <a:p>
            <a:r>
              <a:rPr lang="en-US" u="sng" dirty="0"/>
              <a:t>Result of Abrasion Test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D5A4-FB71-9BD1-4CAA-4BC4D6B9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203" y="3637109"/>
            <a:ext cx="6917210" cy="74802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we got was 28.8% which indicate that it was only suitable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Bituminous concrete surface course </a:t>
            </a:r>
            <a:r>
              <a:rPr lang="en-US" dirty="0"/>
              <a:t>.(IS 2386-5)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97E7AC-796D-8B58-2607-D37F5AAD1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86378"/>
              </p:ext>
            </p:extLst>
          </p:nvPr>
        </p:nvGraphicFramePr>
        <p:xfrm>
          <a:off x="1348248" y="988954"/>
          <a:ext cx="7437164" cy="2214950"/>
        </p:xfrm>
        <a:graphic>
          <a:graphicData uri="http://schemas.openxmlformats.org/drawingml/2006/table">
            <a:tbl>
              <a:tblPr firstRow="1" lastRow="1" bandRow="1">
                <a:tableStyleId>{5940675A-B579-460E-94D1-54222C63F5DA}</a:tableStyleId>
              </a:tblPr>
              <a:tblGrid>
                <a:gridCol w="2974865">
                  <a:extLst>
                    <a:ext uri="{9D8B030D-6E8A-4147-A177-3AD203B41FA5}">
                      <a16:colId xmlns:a16="http://schemas.microsoft.com/office/drawing/2014/main" val="1037895968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941201437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3837803081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1565224440"/>
                    </a:ext>
                  </a:extLst>
                </a:gridCol>
              </a:tblGrid>
              <a:tr h="450969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(W1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8818350"/>
                  </a:ext>
                </a:extLst>
              </a:tr>
              <a:tr h="104382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after abrasion &amp; passed 1.7mm sieve (W2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1580807"/>
                  </a:ext>
                </a:extLst>
              </a:tr>
              <a:tr h="72015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wear (W1-W2)/W1 * 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28.64%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28.76%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01609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BBA7F7-C051-04F9-8232-B187B7D61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65" y="4458878"/>
            <a:ext cx="3304433" cy="1483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407B1-D9E8-CEE6-9ED0-0B63B6458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08" y="4458876"/>
            <a:ext cx="3304433" cy="14839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A5BF8E-E5EE-B66C-DED9-9FC319A75BE8}"/>
              </a:ext>
            </a:extLst>
          </p:cNvPr>
          <p:cNvSpPr/>
          <p:nvPr/>
        </p:nvSpPr>
        <p:spPr>
          <a:xfrm>
            <a:off x="1267566" y="6016522"/>
            <a:ext cx="3304434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20mm passed 12.5mm retained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429FD-2577-EBC1-FA2F-960A71A66868}"/>
              </a:ext>
            </a:extLst>
          </p:cNvPr>
          <p:cNvSpPr/>
          <p:nvPr/>
        </p:nvSpPr>
        <p:spPr>
          <a:xfrm>
            <a:off x="4698808" y="6005014"/>
            <a:ext cx="3304434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12.5mm passed 10mm retained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3A8E5-69B3-9C02-C8A5-890F05ED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718CE-1751-1B32-CCAA-68FCD5009728}"/>
              </a:ext>
            </a:extLst>
          </p:cNvPr>
          <p:cNvSpPr txBox="1"/>
          <p:nvPr/>
        </p:nvSpPr>
        <p:spPr>
          <a:xfrm>
            <a:off x="6231119" y="3284765"/>
            <a:ext cx="255429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28.8%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DE2DF-4DE7-11A2-C9E7-58C9DD410C6D}"/>
              </a:ext>
            </a:extLst>
          </p:cNvPr>
          <p:cNvSpPr/>
          <p:nvPr/>
        </p:nvSpPr>
        <p:spPr>
          <a:xfrm>
            <a:off x="6231118" y="3203904"/>
            <a:ext cx="2554294" cy="4501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86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A3A-4ECF-FB2B-D947-C5AFADBF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43" y="636494"/>
            <a:ext cx="6347713" cy="7620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4.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Water Absorption Test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:-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D42DD-B59E-C976-C006-DD200700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5" y="1398493"/>
            <a:ext cx="4715435" cy="5172635"/>
          </a:xfrm>
        </p:spPr>
        <p:txBody>
          <a:bodyPr/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absorption gives an idea on the internal structure of aggregate.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more absorption are more porous in nature and are generally considered unsuitable.</a:t>
            </a:r>
          </a:p>
          <a:p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water absorption of aggregate ranges from  </a:t>
            </a:r>
            <a:r>
              <a:rPr lang="en-US" sz="24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 to 2% </a:t>
            </a:r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not more than that. (</a:t>
            </a:r>
            <a:r>
              <a:rPr lang="en-US" sz="24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2386 Part 3</a:t>
            </a:r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5F2B8-FD5B-1035-0169-CA1ACAB42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98492"/>
            <a:ext cx="3505200" cy="36146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3C9205-FB54-71DA-87DB-6ECF80C128F6}"/>
              </a:ext>
            </a:extLst>
          </p:cNvPr>
          <p:cNvSpPr/>
          <p:nvPr/>
        </p:nvSpPr>
        <p:spPr>
          <a:xfrm>
            <a:off x="5629835" y="5244353"/>
            <a:ext cx="3155577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Materials kept in oven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FA78-E3F1-FE46-9C6A-3C773D08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93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8AF3-6C18-D2E1-5FE9-D331004A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25" y="624110"/>
            <a:ext cx="7117976" cy="63094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Result of water absorption test</a:t>
            </a:r>
            <a:endParaRPr lang="en-IN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69F501-2EAB-EFC1-17E7-226DD658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47970"/>
              </p:ext>
            </p:extLst>
          </p:nvPr>
        </p:nvGraphicFramePr>
        <p:xfrm>
          <a:off x="1013012" y="1629485"/>
          <a:ext cx="7682753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390">
                  <a:extLst>
                    <a:ext uri="{9D8B030D-6E8A-4147-A177-3AD203B41FA5}">
                      <a16:colId xmlns:a16="http://schemas.microsoft.com/office/drawing/2014/main" val="3414597257"/>
                    </a:ext>
                  </a:extLst>
                </a:gridCol>
                <a:gridCol w="1770710">
                  <a:extLst>
                    <a:ext uri="{9D8B030D-6E8A-4147-A177-3AD203B41FA5}">
                      <a16:colId xmlns:a16="http://schemas.microsoft.com/office/drawing/2014/main" val="1360122885"/>
                    </a:ext>
                  </a:extLst>
                </a:gridCol>
                <a:gridCol w="1456888">
                  <a:extLst>
                    <a:ext uri="{9D8B030D-6E8A-4147-A177-3AD203B41FA5}">
                      <a16:colId xmlns:a16="http://schemas.microsoft.com/office/drawing/2014/main" val="1984125324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2035211359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157577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oven dried sample W1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saturated sample W2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water absorbed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(W3=W2-W1)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Water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(W3/W1*100)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4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201.3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0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9615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9DBEA9-7790-4C43-1F3F-3866EBB2140A}"/>
              </a:ext>
            </a:extLst>
          </p:cNvPr>
          <p:cNvSpPr txBox="1"/>
          <p:nvPr/>
        </p:nvSpPr>
        <p:spPr>
          <a:xfrm>
            <a:off x="1013012" y="4890845"/>
            <a:ext cx="7682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units are in 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1 &amp; 2 : Passed through 10mm sieve.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obtained of both the sample is greater than 0.1 &amp; less than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C22CD-7C6B-CBC3-85C5-3B39E3CC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827AF-A96D-6E36-885E-C3451E66B002}"/>
              </a:ext>
            </a:extLst>
          </p:cNvPr>
          <p:cNvSpPr txBox="1"/>
          <p:nvPr/>
        </p:nvSpPr>
        <p:spPr>
          <a:xfrm>
            <a:off x="6096000" y="4249271"/>
            <a:ext cx="25997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0.53%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24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3CAD-83E4-053C-D735-7B904104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19" y="554633"/>
            <a:ext cx="7736681" cy="709391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accent4"/>
                </a:solidFill>
              </a:rPr>
              <a:t>Test Performed On Quarry Waste</a:t>
            </a:r>
            <a:endParaRPr lang="en-IN" b="1" u="sng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DE1C-DD51-FF52-260F-33FD8A1E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264024"/>
            <a:ext cx="8023414" cy="536089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5.</a:t>
            </a:r>
            <a:r>
              <a:rPr lang="en-US" sz="2400" b="1" u="sng" dirty="0"/>
              <a:t>Specific Gravity Test (Pycnometer)</a:t>
            </a:r>
            <a:endParaRPr lang="en-US" sz="2400" b="1" dirty="0"/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defined as the ratio of the mass of a given volume of the aggregate to the mass of an equal volume of water.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all the crusher samples is lies in between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2.5 to </a:t>
            </a:r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which fulfill the sand requirement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.(IS 2386 part 3)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9C1-6E28-A2BC-3119-50DE668D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2" y="4016834"/>
            <a:ext cx="2779881" cy="203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FB921-1630-2640-0FE8-50AA1D57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60" y="3969587"/>
            <a:ext cx="2524042" cy="20349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A1FA-DC8C-D11D-6306-4B448820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1BC58-42E8-AC50-CCD4-B92823883B0D}"/>
              </a:ext>
            </a:extLst>
          </p:cNvPr>
          <p:cNvSpPr txBox="1"/>
          <p:nvPr/>
        </p:nvSpPr>
        <p:spPr>
          <a:xfrm>
            <a:off x="2020992" y="6051822"/>
            <a:ext cx="27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retaining on 1.7 mm sieve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1A4D-4D2B-4A14-21E5-07700D3E5D0F}"/>
              </a:ext>
            </a:extLst>
          </p:cNvPr>
          <p:cNvSpPr txBox="1"/>
          <p:nvPr/>
        </p:nvSpPr>
        <p:spPr>
          <a:xfrm>
            <a:off x="6010360" y="6118701"/>
            <a:ext cx="252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retaining on 90 micron sieve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F32B-CA5E-323D-D859-BB13A575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71" y="624110"/>
            <a:ext cx="7180729" cy="711631"/>
          </a:xfrm>
        </p:spPr>
        <p:txBody>
          <a:bodyPr/>
          <a:lstStyle/>
          <a:p>
            <a:r>
              <a:rPr lang="en-US" b="1" u="sng" dirty="0"/>
              <a:t>Result of Specific Gravity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44C5-CE9F-C5AA-9646-BAC8DCA9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72" y="4223207"/>
            <a:ext cx="7616328" cy="2413263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quarry waste 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quarry waste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BF8E506-6AA8-198D-B96E-48D180B36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822785"/>
              </p:ext>
            </p:extLst>
          </p:nvPr>
        </p:nvGraphicFramePr>
        <p:xfrm>
          <a:off x="918072" y="1500046"/>
          <a:ext cx="7616328" cy="1850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9388">
                  <a:extLst>
                    <a:ext uri="{9D8B030D-6E8A-4147-A177-3AD203B41FA5}">
                      <a16:colId xmlns:a16="http://schemas.microsoft.com/office/drawing/2014/main" val="768512179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3855471471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874043790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2311240344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4257537349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2446529709"/>
                    </a:ext>
                  </a:extLst>
                </a:gridCol>
              </a:tblGrid>
              <a:tr h="674278">
                <a:tc>
                  <a:txBody>
                    <a:bodyPr/>
                    <a:lstStyle/>
                    <a:p>
                      <a:r>
                        <a:rPr lang="en-US" sz="2000" b="1" dirty="0"/>
                        <a:t>Sample No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W1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W2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W3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W4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SPECIFIC</a:t>
                      </a:r>
                      <a:r>
                        <a:rPr lang="en-IN" sz="2000" b="1" dirty="0"/>
                        <a:t> GRAVITY</a:t>
                      </a:r>
                      <a:endParaRPr lang="en-US" sz="2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2639447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1559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1066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1871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2.87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3775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1565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1873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53351130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1566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1064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1869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2.75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69202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36-7F73-69FA-81A5-71548E51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1A396-E043-E504-C9EE-E54208AE0303}"/>
              </a:ext>
            </a:extLst>
          </p:cNvPr>
          <p:cNvSpPr txBox="1"/>
          <p:nvPr/>
        </p:nvSpPr>
        <p:spPr>
          <a:xfrm>
            <a:off x="6400799" y="3546514"/>
            <a:ext cx="2133601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Average = 2.80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9369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6E48-5266-1F31-D7C0-2745C28C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09" y="624110"/>
            <a:ext cx="7532016" cy="67678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6.Flakiness Index test of aggregate</a:t>
            </a:r>
            <a:endParaRPr lang="en-IN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79AEA7-76EB-7B85-E16E-D6B0535E3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375996"/>
              </p:ext>
            </p:extLst>
          </p:nvPr>
        </p:nvGraphicFramePr>
        <p:xfrm>
          <a:off x="1416717" y="2367099"/>
          <a:ext cx="7318342" cy="267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143">
                  <a:extLst>
                    <a:ext uri="{9D8B030D-6E8A-4147-A177-3AD203B41FA5}">
                      <a16:colId xmlns:a16="http://schemas.microsoft.com/office/drawing/2014/main" val="358883780"/>
                    </a:ext>
                  </a:extLst>
                </a:gridCol>
                <a:gridCol w="1358255">
                  <a:extLst>
                    <a:ext uri="{9D8B030D-6E8A-4147-A177-3AD203B41FA5}">
                      <a16:colId xmlns:a16="http://schemas.microsoft.com/office/drawing/2014/main" val="2697062227"/>
                    </a:ext>
                  </a:extLst>
                </a:gridCol>
                <a:gridCol w="2030523">
                  <a:extLst>
                    <a:ext uri="{9D8B030D-6E8A-4147-A177-3AD203B41FA5}">
                      <a16:colId xmlns:a16="http://schemas.microsoft.com/office/drawing/2014/main" val="54134878"/>
                    </a:ext>
                  </a:extLst>
                </a:gridCol>
                <a:gridCol w="2492421">
                  <a:extLst>
                    <a:ext uri="{9D8B030D-6E8A-4147-A177-3AD203B41FA5}">
                      <a16:colId xmlns:a16="http://schemas.microsoft.com/office/drawing/2014/main" val="179111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Passing through I.S Sieve (mm)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Retained on I.S Sieve (mm)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Wt. of fraction consisting of at least 200 pieces (gm)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Wt. of aggregate in each fraction passing on thickness gauge (gm)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8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2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2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4111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A0F8E-EA2D-15C2-AEEC-9832FFA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2D3EC-C7CE-4189-D22F-06264789F68A}"/>
              </a:ext>
            </a:extLst>
          </p:cNvPr>
          <p:cNvSpPr txBox="1"/>
          <p:nvPr/>
        </p:nvSpPr>
        <p:spPr>
          <a:xfrm>
            <a:off x="4291098" y="5082536"/>
            <a:ext cx="1989055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 = 6754gm                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9D6AA-A9A8-9D48-CFC7-592701C3F17A}"/>
              </a:ext>
            </a:extLst>
          </p:cNvPr>
          <p:cNvSpPr txBox="1"/>
          <p:nvPr/>
        </p:nvSpPr>
        <p:spPr>
          <a:xfrm>
            <a:off x="6311478" y="5096361"/>
            <a:ext cx="2423581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 </a:t>
            </a:r>
            <a:r>
              <a:rPr lang="en-US" dirty="0"/>
              <a:t>= 1425gm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A2018-EB12-05FE-7EE0-CDA33AE53C26}"/>
              </a:ext>
            </a:extLst>
          </p:cNvPr>
          <p:cNvSpPr txBox="1"/>
          <p:nvPr/>
        </p:nvSpPr>
        <p:spPr>
          <a:xfrm>
            <a:off x="511228" y="5449695"/>
            <a:ext cx="85537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+mj-lt"/>
              </a:rPr>
              <a:t>Flakiness Index = (w/W)*100 = 21.09%</a:t>
            </a:r>
          </a:p>
          <a:p>
            <a:r>
              <a:rPr lang="en-IN" sz="2100" dirty="0">
                <a:latin typeface="+mj-lt"/>
                <a:cs typeface="Times New Roman" panose="02020603050405020304" pitchFamily="18" charset="0"/>
              </a:rPr>
              <a:t>The value we got was 21.09% which indicate that it was only suitable for 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Bituminous penetration macadam, Bituminous surface dressing</a:t>
            </a:r>
            <a:r>
              <a:rPr lang="en-US" sz="2100" dirty="0">
                <a:latin typeface="+mj-lt"/>
              </a:rPr>
              <a:t>. (IS 2386-5)</a:t>
            </a:r>
          </a:p>
          <a:p>
            <a:endParaRPr lang="en-IN" sz="21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2CF93-E5C1-E7A1-AE0D-9EDF0E1AC234}"/>
              </a:ext>
            </a:extLst>
          </p:cNvPr>
          <p:cNvSpPr txBox="1"/>
          <p:nvPr/>
        </p:nvSpPr>
        <p:spPr>
          <a:xfrm>
            <a:off x="1096206" y="1186818"/>
            <a:ext cx="7532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percentage by particles whose least thickness is less than 0.6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times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their mean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Flakiness test is not applicable to sizes smaller than 6.3mm.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4019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9542-6F25-60D8-65BD-FAC6707A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2" y="624110"/>
            <a:ext cx="7512609" cy="72956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7</a:t>
            </a:r>
            <a:r>
              <a:rPr lang="en-US" b="1" u="sng" dirty="0"/>
              <a:t>.Elongation Index test of Aggregate</a:t>
            </a:r>
            <a:endParaRPr lang="en-IN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8D0D20-8FF1-3365-155C-6327F3C95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098886"/>
              </p:ext>
            </p:extLst>
          </p:nvPr>
        </p:nvGraphicFramePr>
        <p:xfrm>
          <a:off x="1452282" y="2617742"/>
          <a:ext cx="7388433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087">
                  <a:extLst>
                    <a:ext uri="{9D8B030D-6E8A-4147-A177-3AD203B41FA5}">
                      <a16:colId xmlns:a16="http://schemas.microsoft.com/office/drawing/2014/main" val="679401137"/>
                    </a:ext>
                  </a:extLst>
                </a:gridCol>
                <a:gridCol w="1628699">
                  <a:extLst>
                    <a:ext uri="{9D8B030D-6E8A-4147-A177-3AD203B41FA5}">
                      <a16:colId xmlns:a16="http://schemas.microsoft.com/office/drawing/2014/main" val="1121903119"/>
                    </a:ext>
                  </a:extLst>
                </a:gridCol>
                <a:gridCol w="2096167">
                  <a:extLst>
                    <a:ext uri="{9D8B030D-6E8A-4147-A177-3AD203B41FA5}">
                      <a16:colId xmlns:a16="http://schemas.microsoft.com/office/drawing/2014/main" val="289896049"/>
                    </a:ext>
                  </a:extLst>
                </a:gridCol>
                <a:gridCol w="2424480">
                  <a:extLst>
                    <a:ext uri="{9D8B030D-6E8A-4147-A177-3AD203B41FA5}">
                      <a16:colId xmlns:a16="http://schemas.microsoft.com/office/drawing/2014/main" val="3516678863"/>
                    </a:ext>
                  </a:extLst>
                </a:gridCol>
              </a:tblGrid>
              <a:tr h="1079442">
                <a:tc>
                  <a:txBody>
                    <a:bodyPr/>
                    <a:lstStyle/>
                    <a:p>
                      <a:r>
                        <a:rPr lang="en-US" dirty="0"/>
                        <a:t>Passing through I.S Sieve (mm)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Retained on I.S Sieve (mm)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Wt. of fraction consisting of at least 200 pieces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Wt. of aggregate in each fraction retained on length gauge (gm)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76898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20681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647447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951068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7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8024-7417-22F5-246E-AC197CA9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8588-43FF-2298-506C-68AFAD6C3ED7}"/>
              </a:ext>
            </a:extLst>
          </p:cNvPr>
          <p:cNvSpPr txBox="1"/>
          <p:nvPr/>
        </p:nvSpPr>
        <p:spPr>
          <a:xfrm>
            <a:off x="3218089" y="5338320"/>
            <a:ext cx="541468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Total =    6754 gm               1138 gm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3A737-0A7F-4430-8F56-C7ADBDAD3D81}"/>
              </a:ext>
            </a:extLst>
          </p:cNvPr>
          <p:cNvSpPr txBox="1"/>
          <p:nvPr/>
        </p:nvSpPr>
        <p:spPr>
          <a:xfrm>
            <a:off x="1096206" y="5726058"/>
            <a:ext cx="7079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Elongation Index = (w/W)*100 = 16.84%</a:t>
            </a:r>
          </a:p>
          <a:p>
            <a:r>
              <a:rPr lang="en-US" sz="2000" dirty="0"/>
              <a:t>The combined value of flaky &amp; elongation index is </a:t>
            </a:r>
          </a:p>
          <a:p>
            <a:r>
              <a:rPr lang="en-US" sz="2000" dirty="0"/>
              <a:t>        16.84+21.09= 37.94%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58C4-845E-06FA-28A7-E4FF44E57090}"/>
              </a:ext>
            </a:extLst>
          </p:cNvPr>
          <p:cNvSpPr txBox="1"/>
          <p:nvPr/>
        </p:nvSpPr>
        <p:spPr>
          <a:xfrm>
            <a:off x="1225485" y="1225485"/>
            <a:ext cx="7407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elongation index of an aggregate is the percentage by weight of particles whose greatest length is greater than 1.8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imes their mean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elongation test is not applicable to sizes smaller than 6.3mm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665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1D62-8D40-6548-BCB2-D275DD03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81456"/>
            <a:ext cx="7258050" cy="106125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8.</a:t>
            </a:r>
            <a:r>
              <a:rPr lang="en-US" sz="3600" b="1" u="sng" dirty="0"/>
              <a:t>Specific Gravity Test</a:t>
            </a:r>
            <a:r>
              <a:rPr lang="en-US" sz="3600" u="sng" dirty="0"/>
              <a:t>: (Sand)</a:t>
            </a:r>
            <a:br>
              <a:rPr lang="en-US" sz="3600" u="sng" dirty="0"/>
            </a:br>
            <a:r>
              <a:rPr lang="en-US" sz="3600" dirty="0"/>
              <a:t>Using Density Bottle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E3FD86-9912-5522-63FA-6DFB89F07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85360"/>
              </p:ext>
            </p:extLst>
          </p:nvPr>
        </p:nvGraphicFramePr>
        <p:xfrm>
          <a:off x="1276350" y="1905000"/>
          <a:ext cx="725805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>
                  <a:extLst>
                    <a:ext uri="{9D8B030D-6E8A-4147-A177-3AD203B41FA5}">
                      <a16:colId xmlns:a16="http://schemas.microsoft.com/office/drawing/2014/main" val="1516778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539584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27146304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78379559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4447541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544543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W3(gm)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W4(gm)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90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19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6845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E63FB-88A9-1F78-B0B7-781CDC6C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19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34746-ED6C-D01A-3657-56D50620A3EE}"/>
              </a:ext>
            </a:extLst>
          </p:cNvPr>
          <p:cNvSpPr txBox="1"/>
          <p:nvPr/>
        </p:nvSpPr>
        <p:spPr>
          <a:xfrm>
            <a:off x="6078071" y="3722594"/>
            <a:ext cx="2456329" cy="381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2.76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68DB8-4F70-D7ED-7F85-D57158BB642C}"/>
              </a:ext>
            </a:extLst>
          </p:cNvPr>
          <p:cNvSpPr txBox="1"/>
          <p:nvPr/>
        </p:nvSpPr>
        <p:spPr>
          <a:xfrm>
            <a:off x="1276349" y="4103594"/>
            <a:ext cx="4549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density bottle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density bottle filled with distilled water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density bottle with Sand (1/3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density bottle with Sand &amp; distilled water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size of sand is retained on 1.5 mm sieve.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6AD2-48E9-CFF8-119B-7C2081C824DB}"/>
              </a:ext>
            </a:extLst>
          </p:cNvPr>
          <p:cNvSpPr txBox="1"/>
          <p:nvPr/>
        </p:nvSpPr>
        <p:spPr>
          <a:xfrm>
            <a:off x="5988423" y="6306532"/>
            <a:ext cx="287767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1EDB37-A854-1760-8EA6-D99AB98A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0" y="4168588"/>
            <a:ext cx="1941920" cy="20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0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DCA6-1CF2-C701-AD67-C946B7D3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78" y="663388"/>
            <a:ext cx="4173816" cy="631551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INTRODUCTION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DCDCD-8179-D020-8B4C-ACB820427F3C}"/>
              </a:ext>
            </a:extLst>
          </p:cNvPr>
          <p:cNvSpPr txBox="1"/>
          <p:nvPr/>
        </p:nvSpPr>
        <p:spPr>
          <a:xfrm>
            <a:off x="446743" y="1272066"/>
            <a:ext cx="8491067" cy="540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world population grows, so do the amount and type of waste being generated.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wastes produced today will remain in the environment.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NITI Aayog(2021), urban India generates between 1.3L to 1.5L metric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municipal solid waste every day except biodegradable waste. Which is 50 million MT per year.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proper utilization of these wastes can be done it can substitute natural construction materials and drastically reduce the quantity of waste.</a:t>
            </a:r>
          </a:p>
          <a:p>
            <a:endParaRPr lang="en-US" sz="20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widely used recycled materials in road construction are </a:t>
            </a:r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reclaimed asphalt , plastic wastes , glass wastes, recycled concrete aggregate, mine waste, coal powder, fly ash, steel slag</a:t>
            </a: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etc.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ctr"/>
            <a:r>
              <a:rPr lang="en-IN" sz="1350" b="1" dirty="0">
                <a:solidFill>
                  <a:srgbClr val="FF0000"/>
                </a:solidFill>
              </a:rPr>
              <a:t>https://www.niti.gov.in/sites/default/files/2021-12/Waste-Wise-Cities.pdf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01CF1-6AB1-2706-6894-B54C878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309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EE1B-A780-1124-D01C-7C368957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7" y="575805"/>
            <a:ext cx="7835153" cy="1154205"/>
          </a:xfrm>
        </p:spPr>
        <p:txBody>
          <a:bodyPr>
            <a:normAutofit/>
          </a:bodyPr>
          <a:lstStyle/>
          <a:p>
            <a:r>
              <a:rPr lang="en-US" sz="3400" b="1" u="sng" dirty="0">
                <a:solidFill>
                  <a:schemeClr val="bg2">
                    <a:lumMod val="50000"/>
                  </a:schemeClr>
                </a:solidFill>
              </a:rPr>
              <a:t>Test Performed on Waste Materials</a:t>
            </a:r>
            <a:br>
              <a:rPr lang="en-US" sz="3400" dirty="0"/>
            </a:br>
            <a:r>
              <a:rPr lang="en-US" sz="2800" u="sng" dirty="0"/>
              <a:t>Specific Gravity Test :</a:t>
            </a:r>
            <a:endParaRPr lang="en-IN" sz="2800" u="sn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BD50FFB-F3B7-F095-1BBB-535A4874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69878"/>
              </p:ext>
            </p:extLst>
          </p:nvPr>
        </p:nvGraphicFramePr>
        <p:xfrm>
          <a:off x="1096206" y="2440104"/>
          <a:ext cx="7293652" cy="181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757">
                  <a:extLst>
                    <a:ext uri="{9D8B030D-6E8A-4147-A177-3AD203B41FA5}">
                      <a16:colId xmlns:a16="http://schemas.microsoft.com/office/drawing/2014/main" val="2229055056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3512805327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4001366655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697397881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1875915376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3426968925"/>
                    </a:ext>
                  </a:extLst>
                </a:gridCol>
              </a:tblGrid>
              <a:tr h="664203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W1(gm)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W2(gm)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W3(gm)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W4(gm)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69978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155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404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415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3AF3A-9F1C-2919-82A0-27B947AF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20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65B60-EAD4-6E3F-4132-B861B3230FE7}"/>
              </a:ext>
            </a:extLst>
          </p:cNvPr>
          <p:cNvSpPr txBox="1"/>
          <p:nvPr/>
        </p:nvSpPr>
        <p:spPr>
          <a:xfrm>
            <a:off x="1096206" y="4821125"/>
            <a:ext cx="74919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Retained on 1.7mm sieve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Weight of clean dried density bottle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Weight of density bottle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Weight of pycnometer with crushed glass(1/3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Weight of pycnometer with crushed glass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B55E3-6F06-B7C7-D9E9-F9A421E308DC}"/>
              </a:ext>
            </a:extLst>
          </p:cNvPr>
          <p:cNvSpPr txBox="1"/>
          <p:nvPr/>
        </p:nvSpPr>
        <p:spPr>
          <a:xfrm>
            <a:off x="6128901" y="4355274"/>
            <a:ext cx="21246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Average= 2.68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A7261-4DD0-6C37-76C0-39BCF4D2437F}"/>
              </a:ext>
            </a:extLst>
          </p:cNvPr>
          <p:cNvSpPr txBox="1"/>
          <p:nvPr/>
        </p:nvSpPr>
        <p:spPr>
          <a:xfrm>
            <a:off x="887506" y="1689901"/>
            <a:ext cx="7216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  </a:t>
            </a:r>
            <a:r>
              <a:rPr lang="en-US" sz="2800" dirty="0"/>
              <a:t>Crushed Glass (Density Bottle)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6555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EC959-4FDD-78C7-CEEA-9681EC78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F005C-F50A-05F4-7757-22848A9D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86" y="1152908"/>
            <a:ext cx="2929971" cy="2657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910BA-0CB6-2DC7-1A4E-F818D3FBB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1" y="1152908"/>
            <a:ext cx="2929971" cy="2747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B2EB8-DB6C-960A-7BBA-ADD17D4245E8}"/>
              </a:ext>
            </a:extLst>
          </p:cNvPr>
          <p:cNvSpPr txBox="1"/>
          <p:nvPr/>
        </p:nvSpPr>
        <p:spPr>
          <a:xfrm>
            <a:off x="1577786" y="4186518"/>
            <a:ext cx="292997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Crushed Glass retained on 1.5mm sieve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3A65A-AB36-7788-5222-3DD61C0C625D}"/>
              </a:ext>
            </a:extLst>
          </p:cNvPr>
          <p:cNvSpPr txBox="1"/>
          <p:nvPr/>
        </p:nvSpPr>
        <p:spPr>
          <a:xfrm>
            <a:off x="5702801" y="4186518"/>
            <a:ext cx="292997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Crushed Glass &amp; Density Bottle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26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B936-AF44-C6AF-AEED-41FEA3EF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07" y="612681"/>
            <a:ext cx="7799293" cy="715328"/>
          </a:xfrm>
        </p:spPr>
        <p:txBody>
          <a:bodyPr/>
          <a:lstStyle/>
          <a:p>
            <a:r>
              <a:rPr lang="en-US" sz="3600" u="sng" dirty="0"/>
              <a:t>Specific Gravity Test: </a:t>
            </a:r>
            <a:endParaRPr lang="en-IN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1CDFE2-E737-095D-A930-E6D1CC917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919611"/>
              </p:ext>
            </p:extLst>
          </p:nvPr>
        </p:nvGraphicFramePr>
        <p:xfrm>
          <a:off x="1096205" y="1851454"/>
          <a:ext cx="754577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686">
                  <a:extLst>
                    <a:ext uri="{9D8B030D-6E8A-4147-A177-3AD203B41FA5}">
                      <a16:colId xmlns:a16="http://schemas.microsoft.com/office/drawing/2014/main" val="922894467"/>
                    </a:ext>
                  </a:extLst>
                </a:gridCol>
                <a:gridCol w="1135885">
                  <a:extLst>
                    <a:ext uri="{9D8B030D-6E8A-4147-A177-3AD203B41FA5}">
                      <a16:colId xmlns:a16="http://schemas.microsoft.com/office/drawing/2014/main" val="3645200054"/>
                    </a:ext>
                  </a:extLst>
                </a:gridCol>
                <a:gridCol w="1154611">
                  <a:extLst>
                    <a:ext uri="{9D8B030D-6E8A-4147-A177-3AD203B41FA5}">
                      <a16:colId xmlns:a16="http://schemas.microsoft.com/office/drawing/2014/main" val="3065116183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2931263962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2305534624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715657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0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1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3223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FA115-503C-03B8-1B0A-82FE9B1F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22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02EB6-0B54-2BED-2C02-332E9F69A005}"/>
              </a:ext>
            </a:extLst>
          </p:cNvPr>
          <p:cNvSpPr txBox="1"/>
          <p:nvPr/>
        </p:nvSpPr>
        <p:spPr>
          <a:xfrm>
            <a:off x="1016014" y="3753208"/>
            <a:ext cx="4310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 mm passed and 12.5 retained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bitumen waste (1/3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bitumen waste &amp; distilled water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66BD0-1EB4-9541-CF18-D9DFF96F9E3C}"/>
              </a:ext>
            </a:extLst>
          </p:cNvPr>
          <p:cNvSpPr txBox="1"/>
          <p:nvPr/>
        </p:nvSpPr>
        <p:spPr>
          <a:xfrm>
            <a:off x="5809129" y="3681110"/>
            <a:ext cx="283284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2.5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CD16B-06FB-BD7E-EAA6-36E780BBE334}"/>
              </a:ext>
            </a:extLst>
          </p:cNvPr>
          <p:cNvSpPr txBox="1"/>
          <p:nvPr/>
        </p:nvSpPr>
        <p:spPr>
          <a:xfrm>
            <a:off x="511228" y="1260630"/>
            <a:ext cx="802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 </a:t>
            </a:r>
            <a:r>
              <a:rPr lang="en-US" sz="2800" dirty="0"/>
              <a:t>Reclaimed Asphalt (Pycnometer)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3CCE6-2D49-D697-BFC0-6A5A5E8D2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6" y="4155779"/>
            <a:ext cx="1809947" cy="2117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27457-F4E7-F05B-0C2C-C02E9BB5B362}"/>
              </a:ext>
            </a:extLst>
          </p:cNvPr>
          <p:cNvSpPr txBox="1"/>
          <p:nvPr/>
        </p:nvSpPr>
        <p:spPr>
          <a:xfrm>
            <a:off x="5988423" y="6378937"/>
            <a:ext cx="287767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Reclaimed Asphalt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963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1F3D-AE3C-9515-9D75-B059B08B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70" y="492481"/>
            <a:ext cx="7790329" cy="741829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3.Impact Value test (Waste Concrete)</a:t>
            </a:r>
            <a:endParaRPr lang="en-IN" sz="3200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03D002-14FF-144D-E9C2-719F11FB7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376413"/>
              </p:ext>
            </p:extLst>
          </p:nvPr>
        </p:nvGraphicFramePr>
        <p:xfrm>
          <a:off x="1235028" y="1673038"/>
          <a:ext cx="7299372" cy="3511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0942">
                  <a:extLst>
                    <a:ext uri="{9D8B030D-6E8A-4147-A177-3AD203B41FA5}">
                      <a16:colId xmlns:a16="http://schemas.microsoft.com/office/drawing/2014/main" val="2840414871"/>
                    </a:ext>
                  </a:extLst>
                </a:gridCol>
                <a:gridCol w="1255058">
                  <a:extLst>
                    <a:ext uri="{9D8B030D-6E8A-4147-A177-3AD203B41FA5}">
                      <a16:colId xmlns:a16="http://schemas.microsoft.com/office/drawing/2014/main" val="297447066"/>
                    </a:ext>
                  </a:extLst>
                </a:gridCol>
                <a:gridCol w="1363686">
                  <a:extLst>
                    <a:ext uri="{9D8B030D-6E8A-4147-A177-3AD203B41FA5}">
                      <a16:colId xmlns:a16="http://schemas.microsoft.com/office/drawing/2014/main" val="3254103354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2834740747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574581804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2795904180"/>
                    </a:ext>
                  </a:extLst>
                </a:gridCol>
              </a:tblGrid>
              <a:tr h="305098">
                <a:tc>
                  <a:txBody>
                    <a:bodyPr/>
                    <a:lstStyle/>
                    <a:p>
                      <a:r>
                        <a:rPr lang="en-US" b="1" dirty="0"/>
                        <a:t>Sample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</a:t>
                      </a:r>
                    </a:p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(B-A)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2.36mm sieve (W2)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995231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79083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28.41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16506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680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2A3D5-7513-2BF8-5458-42FB9ED2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23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273A-7D8A-BB1E-0203-584490DBA19C}"/>
              </a:ext>
            </a:extLst>
          </p:cNvPr>
          <p:cNvSpPr txBox="1"/>
          <p:nvPr/>
        </p:nvSpPr>
        <p:spPr>
          <a:xfrm>
            <a:off x="6087035" y="5304642"/>
            <a:ext cx="24473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29.48%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0963D-DBF1-AE60-431C-AC181D192161}"/>
              </a:ext>
            </a:extLst>
          </p:cNvPr>
          <p:cNvSpPr txBox="1"/>
          <p:nvPr/>
        </p:nvSpPr>
        <p:spPr>
          <a:xfrm>
            <a:off x="1235028" y="1184026"/>
            <a:ext cx="729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Size : 12.5 mm passed &amp; 10mm retained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DAB94-59C0-6826-9ED4-67FCCDF7BBF8}"/>
              </a:ext>
            </a:extLst>
          </p:cNvPr>
          <p:cNvSpPr txBox="1"/>
          <p:nvPr/>
        </p:nvSpPr>
        <p:spPr>
          <a:xfrm>
            <a:off x="1114050" y="5793655"/>
            <a:ext cx="754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impact value of above sample was satisfactory for road surfacing 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302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B0AE-96CA-986B-02EB-87D9A7B0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741" y="624110"/>
            <a:ext cx="7148660" cy="1280890"/>
          </a:xfrm>
        </p:spPr>
        <p:txBody>
          <a:bodyPr/>
          <a:lstStyle/>
          <a:p>
            <a:r>
              <a:rPr lang="en-US" sz="3600" b="1" u="sng" dirty="0"/>
              <a:t>4.Impact Value test : </a:t>
            </a:r>
            <a:br>
              <a:rPr lang="en-US" sz="3600" b="1" u="sng" dirty="0"/>
            </a:br>
            <a:r>
              <a:rPr lang="en-US" sz="3600" b="1" dirty="0"/>
              <a:t>(Reclaimed Asphalt)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9B7216-43CE-2963-8CE1-9D8BF3753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788086"/>
              </p:ext>
            </p:extLst>
          </p:nvPr>
        </p:nvGraphicFramePr>
        <p:xfrm>
          <a:off x="1096206" y="2736915"/>
          <a:ext cx="7697574" cy="2705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929">
                  <a:extLst>
                    <a:ext uri="{9D8B030D-6E8A-4147-A177-3AD203B41FA5}">
                      <a16:colId xmlns:a16="http://schemas.microsoft.com/office/drawing/2014/main" val="1270127466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760739192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437845281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403505386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229324475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405794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Sample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</a:t>
                      </a:r>
                    </a:p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(B-A)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2.36mm sieve (W2)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585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89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5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78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A41CE-C51B-012E-D341-CD92394A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5401F-38A2-5C37-FD15-CDE8C1577A80}"/>
              </a:ext>
            </a:extLst>
          </p:cNvPr>
          <p:cNvSpPr txBox="1"/>
          <p:nvPr/>
        </p:nvSpPr>
        <p:spPr>
          <a:xfrm>
            <a:off x="1018095" y="2092751"/>
            <a:ext cx="657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Size : 12.5 passed &amp; 10mm retained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435E8-FC01-DF8A-210B-099FF98469EB}"/>
              </a:ext>
            </a:extLst>
          </p:cNvPr>
          <p:cNvSpPr txBox="1"/>
          <p:nvPr/>
        </p:nvSpPr>
        <p:spPr>
          <a:xfrm>
            <a:off x="6240544" y="5524107"/>
            <a:ext cx="25532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15.01% 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0F5AA-75D4-0DC5-D9E0-E0389D523635}"/>
              </a:ext>
            </a:extLst>
          </p:cNvPr>
          <p:cNvSpPr/>
          <p:nvPr/>
        </p:nvSpPr>
        <p:spPr>
          <a:xfrm>
            <a:off x="6240544" y="5442015"/>
            <a:ext cx="2553236" cy="4514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6AD17-F4B2-32E2-C843-6EF58EB176B6}"/>
              </a:ext>
            </a:extLst>
          </p:cNvPr>
          <p:cNvSpPr txBox="1"/>
          <p:nvPr/>
        </p:nvSpPr>
        <p:spPr>
          <a:xfrm>
            <a:off x="1096206" y="6042581"/>
            <a:ext cx="769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So the above aggregate had strong impact value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8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380BD-2289-AAA1-3227-D10B4557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C3960-AE61-3008-630F-9C462158D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20" y="760888"/>
            <a:ext cx="2820680" cy="188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9AC10-F1FE-AE4F-967D-81E16379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93" y="760889"/>
            <a:ext cx="2973081" cy="1880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CA303-358E-5C97-39B3-3F4478B27168}"/>
              </a:ext>
            </a:extLst>
          </p:cNvPr>
          <p:cNvSpPr txBox="1"/>
          <p:nvPr/>
        </p:nvSpPr>
        <p:spPr>
          <a:xfrm>
            <a:off x="1598919" y="2782669"/>
            <a:ext cx="282068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Wt. of waste concrete in cylindrical measure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17E0-892D-AFF8-0825-EFB00555AEF2}"/>
              </a:ext>
            </a:extLst>
          </p:cNvPr>
          <p:cNvSpPr txBox="1"/>
          <p:nvPr/>
        </p:nvSpPr>
        <p:spPr>
          <a:xfrm>
            <a:off x="5513293" y="2764304"/>
            <a:ext cx="305376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Wt. of concrete passed by 2.36mm sieve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18A114-CDE6-1F13-6AB0-B67448D6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3552086"/>
            <a:ext cx="4936898" cy="2641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E3E6C-1A7A-4746-7E6E-D8B163095133}"/>
              </a:ext>
            </a:extLst>
          </p:cNvPr>
          <p:cNvSpPr txBox="1"/>
          <p:nvPr/>
        </p:nvSpPr>
        <p:spPr>
          <a:xfrm>
            <a:off x="2528047" y="6306116"/>
            <a:ext cx="493689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Sieve of waste Concrete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520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2299-68FA-884A-25BA-0756B2C5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39" y="588253"/>
            <a:ext cx="6514321" cy="648878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solidFill>
                  <a:schemeClr val="tx2">
                    <a:lumMod val="50000"/>
                  </a:schemeClr>
                </a:solidFill>
              </a:rPr>
              <a:t>Roadmap</a:t>
            </a:r>
            <a:endParaRPr lang="en-IN"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6E64C5-5A1C-3698-5BB7-972756B64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50348"/>
              </p:ext>
            </p:extLst>
          </p:nvPr>
        </p:nvGraphicFramePr>
        <p:xfrm>
          <a:off x="1073523" y="1344706"/>
          <a:ext cx="6591300" cy="542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D30FA-DEB1-629D-9E21-58E4E050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0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850CE-BE18-03C1-CC4E-1F11C04B59D4}"/>
              </a:ext>
            </a:extLst>
          </p:cNvPr>
          <p:cNvSpPr txBox="1"/>
          <p:nvPr/>
        </p:nvSpPr>
        <p:spPr>
          <a:xfrm>
            <a:off x="573741" y="2644170"/>
            <a:ext cx="8350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THANK YOU</a:t>
            </a:r>
            <a:endParaRPr lang="en-IN" sz="9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E7286-CFC3-7653-0F85-E167312A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10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D5E4-8C00-0F1C-21D1-7D203EB5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636" y="668991"/>
            <a:ext cx="3082364" cy="625289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</a:rPr>
              <a:t>OBJECTIVE</a:t>
            </a:r>
            <a:endParaRPr lang="en-IN" b="1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E5E3-482E-FEB6-46C7-71E21CBE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7" y="1473573"/>
            <a:ext cx="4953745" cy="498101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of waste materials or byproduct or recycled materials.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various properties of materials in the lab to be used for road construction.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test results to evaluate suitability of recycled materials for road construction.</a:t>
            </a:r>
          </a:p>
        </p:txBody>
      </p:sp>
      <p:pic>
        <p:nvPicPr>
          <p:cNvPr id="1026" name="Picture 2" descr="Alternative materials used for road construction - Constro Facilitator">
            <a:extLst>
              <a:ext uri="{FF2B5EF4-FFF2-40B4-BE49-F238E27FC236}">
                <a16:creationId xmlns:a16="http://schemas.microsoft.com/office/drawing/2014/main" id="{3B7E9708-F049-1D90-EC34-1AF37E01B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2" y="1152908"/>
            <a:ext cx="3516032" cy="51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6A516-3697-85A6-4D78-A72E572F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4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55ED-5D56-9AA5-DF1D-80E45671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57626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3F8B6-8939-71C8-40A2-12AB55F61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1271" y="1425368"/>
            <a:ext cx="3218329" cy="361089"/>
          </a:xfrm>
        </p:spPr>
        <p:txBody>
          <a:bodyPr/>
          <a:lstStyle/>
          <a:p>
            <a:r>
              <a:rPr lang="en-US" b="1" u="sng" dirty="0"/>
              <a:t>Materials Collection</a:t>
            </a:r>
            <a:endParaRPr lang="en-IN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0E50D-C1CF-3B40-8411-B5A9DD42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1271" y="1876148"/>
            <a:ext cx="3523129" cy="484738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Normal Aggregates 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Quarry waste(Fine Aggregates)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Waste glass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Concrete waste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Reclaimed asphalt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Iron slag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Bitumen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Waste Plastic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3707B-68C6-84E7-8B93-D6FCCA7C6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03694" y="1210195"/>
            <a:ext cx="4016190" cy="576262"/>
          </a:xfrm>
        </p:spPr>
        <p:txBody>
          <a:bodyPr/>
          <a:lstStyle/>
          <a:p>
            <a:r>
              <a:rPr lang="en-US" b="1" u="sng" dirty="0"/>
              <a:t>Tests to be performed</a:t>
            </a:r>
            <a:endParaRPr lang="en-IN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7ABDE-F556-75E4-A504-23743F878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03693" y="1876148"/>
            <a:ext cx="3953436" cy="484738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Specific Gravity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Impact Value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Los Angeles Abrasion value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Water absorption test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Marshall stability test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E19C2-6B91-22C1-10F4-4E32AED1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6B3B2-AD16-6606-841B-D8F84EBB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2" y="327554"/>
            <a:ext cx="2221664" cy="20627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47328-FC71-72F1-124E-AF0D16E5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54" y="303029"/>
            <a:ext cx="2177425" cy="2130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B3644-1820-6D26-9F37-DF5EE62C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6" y="3483235"/>
            <a:ext cx="2298728" cy="23248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D6DEF-49BB-D614-C200-D5EC5BA06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3350" y="3654075"/>
            <a:ext cx="2324829" cy="19831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1E1BA-FE8E-0EFE-D156-81A843B4B730}"/>
              </a:ext>
            </a:extLst>
          </p:cNvPr>
          <p:cNvSpPr/>
          <p:nvPr/>
        </p:nvSpPr>
        <p:spPr>
          <a:xfrm>
            <a:off x="1096206" y="2571643"/>
            <a:ext cx="2621629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Stone Quarry Waste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565FF-AC4C-B606-BE5C-0F2BC7C56230}"/>
              </a:ext>
            </a:extLst>
          </p:cNvPr>
          <p:cNvSpPr/>
          <p:nvPr/>
        </p:nvSpPr>
        <p:spPr>
          <a:xfrm>
            <a:off x="6381925" y="2597376"/>
            <a:ext cx="2588082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Normal Aggregates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51451-5387-DF9A-2321-576101156289}"/>
              </a:ext>
            </a:extLst>
          </p:cNvPr>
          <p:cNvSpPr/>
          <p:nvPr/>
        </p:nvSpPr>
        <p:spPr>
          <a:xfrm>
            <a:off x="6381925" y="6086094"/>
            <a:ext cx="2588082" cy="60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Recycled Concrete Aggregate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6A268-B6C2-7300-1C4A-C2236D6B9603}"/>
              </a:ext>
            </a:extLst>
          </p:cNvPr>
          <p:cNvSpPr/>
          <p:nvPr/>
        </p:nvSpPr>
        <p:spPr>
          <a:xfrm>
            <a:off x="3841347" y="6086094"/>
            <a:ext cx="2335250" cy="60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Reclaimed Asphalt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9B213-E651-676E-1AFD-B78CCF37855F}"/>
              </a:ext>
            </a:extLst>
          </p:cNvPr>
          <p:cNvSpPr/>
          <p:nvPr/>
        </p:nvSpPr>
        <p:spPr>
          <a:xfrm>
            <a:off x="1028865" y="6086094"/>
            <a:ext cx="2621629" cy="609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Waste Glass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A8715-74D7-98BD-12B8-64F671C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DE4136-8C4E-AFE8-3EA6-A7E8A2218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98" y="3483234"/>
            <a:ext cx="2279536" cy="23248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6EA35B-689D-AECE-1287-574FDC960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33" y="293467"/>
            <a:ext cx="2221664" cy="2130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09D1D2-EDDC-9FEF-2F21-9C3D4757BBD5}"/>
              </a:ext>
            </a:extLst>
          </p:cNvPr>
          <p:cNvSpPr/>
          <p:nvPr/>
        </p:nvSpPr>
        <p:spPr>
          <a:xfrm>
            <a:off x="3954933" y="2597376"/>
            <a:ext cx="2221665" cy="3651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Iron Slag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042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DC-A8E0-7D11-99F3-13EB2E58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025" y="600635"/>
            <a:ext cx="7752976" cy="754157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Test Performed On Aggregates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1BEB-8A29-2963-D586-C70330281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0" y="1183342"/>
            <a:ext cx="6060142" cy="55401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gravity Test :(Using Pycnometer)</a:t>
            </a: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an aggregate is considered to be a measure of 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quality of the material.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defined as the ratio of the mass of a given volume of the aggregate to the mass of an equal volume of water.</a:t>
            </a: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low specific gravity are generally weaker than those with high specific gravity.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aggregates normally used in construction ranges from about 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2.5 to 3.0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(As per </a:t>
            </a:r>
            <a:r>
              <a:rPr lang="nl-NL" sz="2200" i="0" strike="noStrike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IS 2386-3 (1963)</a:t>
            </a:r>
            <a:r>
              <a:rPr lang="nl-NL" sz="2200" i="0" strike="noStrike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D403B-CB73-29B4-9F7F-4C2EB3A0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6" y="1531845"/>
            <a:ext cx="2474258" cy="4830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739BF-EF55-BAD1-F130-B3B1909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3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C5F2-89AA-8BB0-19EB-169D29BD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27" y="618565"/>
            <a:ext cx="6447501" cy="645458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Result of Specific Gravity</a:t>
            </a:r>
            <a:endParaRPr lang="en-IN" sz="3200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FD711D-C397-A044-3290-11AC73FC5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89414"/>
              </p:ext>
            </p:extLst>
          </p:nvPr>
        </p:nvGraphicFramePr>
        <p:xfrm>
          <a:off x="787599" y="1669789"/>
          <a:ext cx="7568802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467">
                  <a:extLst>
                    <a:ext uri="{9D8B030D-6E8A-4147-A177-3AD203B41FA5}">
                      <a16:colId xmlns:a16="http://schemas.microsoft.com/office/drawing/2014/main" val="768512179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3855471471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874043790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2311240344"/>
                    </a:ext>
                  </a:extLst>
                </a:gridCol>
                <a:gridCol w="1114180">
                  <a:extLst>
                    <a:ext uri="{9D8B030D-6E8A-4147-A177-3AD203B41FA5}">
                      <a16:colId xmlns:a16="http://schemas.microsoft.com/office/drawing/2014/main" val="4257537349"/>
                    </a:ext>
                  </a:extLst>
                </a:gridCol>
                <a:gridCol w="1408754">
                  <a:extLst>
                    <a:ext uri="{9D8B030D-6E8A-4147-A177-3AD203B41FA5}">
                      <a16:colId xmlns:a16="http://schemas.microsoft.com/office/drawing/2014/main" val="2446529709"/>
                    </a:ext>
                  </a:extLst>
                </a:gridCol>
              </a:tblGrid>
              <a:tr h="52947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W3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W4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</a:t>
                      </a: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GRAVITY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2639447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1882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2.783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3775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2.666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53351130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1860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2.718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19770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2450DA-BDD8-BE29-37B2-DB30B61B7DDE}"/>
              </a:ext>
            </a:extLst>
          </p:cNvPr>
          <p:cNvSpPr txBox="1"/>
          <p:nvPr/>
        </p:nvSpPr>
        <p:spPr>
          <a:xfrm>
            <a:off x="1027834" y="4300443"/>
            <a:ext cx="7631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20mm sieve passed and 12.5mm sieve retained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aggregate 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aggregate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0E6CA-D505-5D35-2EA5-62FDF088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C1960-843F-8E89-168C-D7E712215762}"/>
              </a:ext>
            </a:extLst>
          </p:cNvPr>
          <p:cNvSpPr txBox="1"/>
          <p:nvPr/>
        </p:nvSpPr>
        <p:spPr>
          <a:xfrm>
            <a:off x="5809129" y="3621741"/>
            <a:ext cx="254727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2.722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87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DCBA-C0F1-67D4-2B93-BF7378E0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681318"/>
            <a:ext cx="5755341" cy="618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2. </a:t>
            </a:r>
            <a:r>
              <a:rPr lang="en-US" sz="3600" b="1" u="sng" dirty="0"/>
              <a:t>Aggregate Impact Value</a:t>
            </a:r>
            <a:br>
              <a:rPr lang="en-US" sz="3600" b="1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E65C-0D67-8BC1-6768-9EAEEE48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19" y="1389529"/>
            <a:ext cx="5755341" cy="536985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ability of aggregate that resist sudden impact or shock load on 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characteristics of any material to resist sudden impact is toughness.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load can break aggregate into smaller pieces which results in the failure of roads and pavements.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of impact test is used to measure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toughness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aggregate which is nothing but the ability of aggregate to resist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loading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impact loading.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aggregate in impact test is based upon IS2386 Part 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FA85C-BFFD-286C-80B2-C9E369BD0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82" y="1299879"/>
            <a:ext cx="2670915" cy="5459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68301-3967-DB70-13DC-990BB8BC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52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B86F-5601-F310-4404-4A7DDC69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43" y="672353"/>
            <a:ext cx="6347713" cy="51098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Result of Impact Value Test</a:t>
            </a:r>
            <a:endParaRPr lang="en-IN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128225-8F87-F462-6523-13D6F5F7E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955788"/>
              </p:ext>
            </p:extLst>
          </p:nvPr>
        </p:nvGraphicFramePr>
        <p:xfrm>
          <a:off x="782425" y="1413794"/>
          <a:ext cx="8078771" cy="238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168">
                  <a:extLst>
                    <a:ext uri="{9D8B030D-6E8A-4147-A177-3AD203B41FA5}">
                      <a16:colId xmlns:a16="http://schemas.microsoft.com/office/drawing/2014/main" val="1012620676"/>
                    </a:ext>
                  </a:extLst>
                </a:gridCol>
                <a:gridCol w="1179104">
                  <a:extLst>
                    <a:ext uri="{9D8B030D-6E8A-4147-A177-3AD203B41FA5}">
                      <a16:colId xmlns:a16="http://schemas.microsoft.com/office/drawing/2014/main" val="42051602"/>
                    </a:ext>
                  </a:extLst>
                </a:gridCol>
                <a:gridCol w="1487484">
                  <a:extLst>
                    <a:ext uri="{9D8B030D-6E8A-4147-A177-3AD203B41FA5}">
                      <a16:colId xmlns:a16="http://schemas.microsoft.com/office/drawing/2014/main" val="3979007397"/>
                    </a:ext>
                  </a:extLst>
                </a:gridCol>
                <a:gridCol w="1333295">
                  <a:extLst>
                    <a:ext uri="{9D8B030D-6E8A-4147-A177-3AD203B41FA5}">
                      <a16:colId xmlns:a16="http://schemas.microsoft.com/office/drawing/2014/main" val="4045411060"/>
                    </a:ext>
                  </a:extLst>
                </a:gridCol>
                <a:gridCol w="1641675">
                  <a:extLst>
                    <a:ext uri="{9D8B030D-6E8A-4147-A177-3AD203B41FA5}">
                      <a16:colId xmlns:a16="http://schemas.microsoft.com/office/drawing/2014/main" val="2542407943"/>
                    </a:ext>
                  </a:extLst>
                </a:gridCol>
                <a:gridCol w="1560045">
                  <a:extLst>
                    <a:ext uri="{9D8B030D-6E8A-4147-A177-3AD203B41FA5}">
                      <a16:colId xmlns:a16="http://schemas.microsoft.com/office/drawing/2014/main" val="3726104874"/>
                    </a:ext>
                  </a:extLst>
                </a:gridCol>
              </a:tblGrid>
              <a:tr h="126132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aggregate(B)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(B-A)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 mm sieve(W2)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6682952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960711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16.76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43736847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337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21378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0484E4-237E-CA7B-2419-D2A29D48486E}"/>
              </a:ext>
            </a:extLst>
          </p:cNvPr>
          <p:cNvSpPr txBox="1"/>
          <p:nvPr/>
        </p:nvSpPr>
        <p:spPr>
          <a:xfrm>
            <a:off x="1096206" y="4011434"/>
            <a:ext cx="6849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units are in gm.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 &amp; 2 : 12.5mm sieve passed and 10mm sieve retained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82CDC78-D0DF-9785-3CC3-2851AD8C0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70845"/>
              </p:ext>
            </p:extLst>
          </p:nvPr>
        </p:nvGraphicFramePr>
        <p:xfrm>
          <a:off x="1214542" y="4608266"/>
          <a:ext cx="7100398" cy="2265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0199">
                  <a:extLst>
                    <a:ext uri="{9D8B030D-6E8A-4147-A177-3AD203B41FA5}">
                      <a16:colId xmlns:a16="http://schemas.microsoft.com/office/drawing/2014/main" val="2009327603"/>
                    </a:ext>
                  </a:extLst>
                </a:gridCol>
                <a:gridCol w="3550199">
                  <a:extLst>
                    <a:ext uri="{9D8B030D-6E8A-4147-A177-3AD203B41FA5}">
                      <a16:colId xmlns:a16="http://schemas.microsoft.com/office/drawing/2014/main" val="3970702183"/>
                    </a:ext>
                  </a:extLst>
                </a:gridCol>
              </a:tblGrid>
              <a:tr h="371905">
                <a:tc>
                  <a:txBody>
                    <a:bodyPr/>
                    <a:lstStyle/>
                    <a:p>
                      <a:r>
                        <a:rPr lang="en-US" dirty="0"/>
                        <a:t>Aggregate Impact value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62800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kern="1200" dirty="0">
                          <a:solidFill>
                            <a:schemeClr val="dk1"/>
                          </a:solidFill>
                          <a:effectLst/>
                        </a:rPr>
                        <a:t>Exceptionally Strong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23555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10-20%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Strong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52740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20-30%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Satisfactory for road surfacing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87894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&gt;30%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Weak for road surfacing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953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1BEF1-268C-8746-9798-8184C570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7274-C26E-6086-5835-4D309E7BFAE9}"/>
              </a:ext>
            </a:extLst>
          </p:cNvPr>
          <p:cNvSpPr txBox="1"/>
          <p:nvPr/>
        </p:nvSpPr>
        <p:spPr>
          <a:xfrm>
            <a:off x="5774140" y="3817644"/>
            <a:ext cx="25408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= 15.74%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2931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2846</TotalTime>
  <Words>2147</Words>
  <Application>Microsoft Office PowerPoint</Application>
  <PresentationFormat>On-screen Show (4:3)</PresentationFormat>
  <Paragraphs>523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Algerian</vt:lpstr>
      <vt:lpstr>arial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PowerPoint Presentation</vt:lpstr>
      <vt:lpstr>INTRODUCTION</vt:lpstr>
      <vt:lpstr>OBJECTIVE</vt:lpstr>
      <vt:lpstr>METHODOLOGY</vt:lpstr>
      <vt:lpstr>PowerPoint Presentation</vt:lpstr>
      <vt:lpstr>Test Performed On Aggregates</vt:lpstr>
      <vt:lpstr>Result of Specific Gravity</vt:lpstr>
      <vt:lpstr>2. Aggregate Impact Value </vt:lpstr>
      <vt:lpstr>Result of Impact Value Test</vt:lpstr>
      <vt:lpstr>3. Los Angeles Abrasion value of aggregates </vt:lpstr>
      <vt:lpstr>PowerPoint Presentation</vt:lpstr>
      <vt:lpstr>Result of Abrasion Test</vt:lpstr>
      <vt:lpstr>4. Water Absorption Test :-</vt:lpstr>
      <vt:lpstr>Result of water absorption test</vt:lpstr>
      <vt:lpstr>Test Performed On Quarry Waste</vt:lpstr>
      <vt:lpstr>Result of Specific Gravity</vt:lpstr>
      <vt:lpstr>6.Flakiness Index test of aggregate</vt:lpstr>
      <vt:lpstr>7.Elongation Index test of Aggregate</vt:lpstr>
      <vt:lpstr>8.Specific Gravity Test: (Sand) Using Density Bottle</vt:lpstr>
      <vt:lpstr>Test Performed on Waste Materials Specific Gravity Test :</vt:lpstr>
      <vt:lpstr>PowerPoint Presentation</vt:lpstr>
      <vt:lpstr>Specific Gravity Test: </vt:lpstr>
      <vt:lpstr>3.Impact Value test (Waste Concrete)</vt:lpstr>
      <vt:lpstr>4.Impact Value test :  (Reclaimed Asphalt)</vt:lpstr>
      <vt:lpstr>PowerPoint Presentation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C&amp;D WASTES IN ROAD PAVEMENT CONSTRUCTION</dc:title>
  <dc:creator>Abhisek Pattnaik</dc:creator>
  <cp:lastModifiedBy>Abhisek Pattnaik</cp:lastModifiedBy>
  <cp:revision>39</cp:revision>
  <cp:lastPrinted>2022-10-15T08:46:06Z</cp:lastPrinted>
  <dcterms:created xsi:type="dcterms:W3CDTF">2022-08-02T05:00:13Z</dcterms:created>
  <dcterms:modified xsi:type="dcterms:W3CDTF">2022-11-20T19:25:20Z</dcterms:modified>
</cp:coreProperties>
</file>